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81" r:id="rId11"/>
    <p:sldId id="299" r:id="rId12"/>
    <p:sldId id="298" r:id="rId13"/>
    <p:sldId id="297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73" r:id="rId22"/>
    <p:sldId id="274" r:id="rId23"/>
    <p:sldId id="275" r:id="rId24"/>
    <p:sldId id="276" r:id="rId25"/>
    <p:sldId id="317" r:id="rId26"/>
    <p:sldId id="318" r:id="rId27"/>
    <p:sldId id="319" r:id="rId28"/>
    <p:sldId id="320" r:id="rId29"/>
    <p:sldId id="321" r:id="rId30"/>
    <p:sldId id="322" r:id="rId31"/>
    <p:sldId id="311" r:id="rId32"/>
    <p:sldId id="312" r:id="rId33"/>
    <p:sldId id="313" r:id="rId34"/>
    <p:sldId id="314" r:id="rId35"/>
    <p:sldId id="315" r:id="rId36"/>
    <p:sldId id="316" r:id="rId37"/>
    <p:sldId id="305" r:id="rId38"/>
    <p:sldId id="306" r:id="rId39"/>
    <p:sldId id="307" r:id="rId40"/>
    <p:sldId id="308" r:id="rId41"/>
    <p:sldId id="309" r:id="rId42"/>
    <p:sldId id="310" r:id="rId43"/>
    <p:sldId id="277" r:id="rId44"/>
    <p:sldId id="304" r:id="rId45"/>
    <p:sldId id="303" r:id="rId46"/>
    <p:sldId id="300" r:id="rId47"/>
    <p:sldId id="302" r:id="rId48"/>
    <p:sldId id="324" r:id="rId49"/>
    <p:sldId id="323" r:id="rId50"/>
    <p:sldId id="301" r:id="rId5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BA3E-935E-481A-9F33-F91D5D4B170A}" type="datetimeFigureOut">
              <a:rPr lang="pt-BR" smtClean="0"/>
              <a:pPr/>
              <a:t>09/11/2012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410592-B65E-4A88-ABFB-CBE024ECAC7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pt.wikipedia.org/w/index.php?title=Pa%C3%ADn&amp;action=edit&amp;redlink=1" TargetMode="External"/><Relationship Id="rId3" Type="http://schemas.openxmlformats.org/officeDocument/2006/relationships/hyperlink" Target="http://pt.wikipedia.org/wiki/Dificuldades_de_aprendizagem" TargetMode="External"/><Relationship Id="rId7" Type="http://schemas.openxmlformats.org/officeDocument/2006/relationships/hyperlink" Target="http://pt.wikipedia.org/wiki/Acomoda%C3%A7%C3%A3o_(Piaget)" TargetMode="External"/><Relationship Id="rId2" Type="http://schemas.openxmlformats.org/officeDocument/2006/relationships/hyperlink" Target="http://pt.wikipedia.org/wiki/Modalidades_de_Aprendizage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/index.php?title=Assimila%C3%A7%C3%A3o_(Piaget)&amp;action=edit&amp;redlink=1" TargetMode="External"/><Relationship Id="rId5" Type="http://schemas.openxmlformats.org/officeDocument/2006/relationships/hyperlink" Target="http://pt.wikipedia.org/wiki/Piaget" TargetMode="External"/><Relationship Id="rId4" Type="http://schemas.openxmlformats.org/officeDocument/2006/relationships/hyperlink" Target="http://pt.wikipedia.org/w/index.php?title=Adapta%C3%A7%C3%A3o_(Piaget)&amp;action=edit&amp;redlink=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Modalidades_de_Aprendizagem" TargetMode="External"/><Relationship Id="rId2" Type="http://schemas.openxmlformats.org/officeDocument/2006/relationships/hyperlink" Target="http://pt.wikipedia.org/wiki/Psicopedagogi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t.wikipedia.org/wiki/Equilibra%C3%A7%C3%A3o_(Piaget)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Acomoda%C3%A7%C3%A3o_(Piaget)" TargetMode="External"/><Relationship Id="rId2" Type="http://schemas.openxmlformats.org/officeDocument/2006/relationships/hyperlink" Target="http://pt.wikipedia.org/wiki/Assimila%C3%A7%C3%A3o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/index.php?title=Problemas_de_aprendizagem&amp;action=edit&amp;redlink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Alicia_Fern%C3%A1ndez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pt.wikipedia.org/wiki/Biologia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t.wikipedia.org/wiki/Medicina" TargetMode="External"/><Relationship Id="rId5" Type="http://schemas.openxmlformats.org/officeDocument/2006/relationships/hyperlink" Target="http://pt.wikipedia.org/wiki/Psicologia" TargetMode="External"/><Relationship Id="rId4" Type="http://schemas.openxmlformats.org/officeDocument/2006/relationships/hyperlink" Target="http://pt.wikipedia.org/wiki/Criminologia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ude.pr.gov.br/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ielo.br/scielo.php?script=sci_arttext&amp;pid=S1413-65382006000300005&amp;lng=pt&amp;nrm=iso" TargetMode="External"/><Relationship Id="rId13" Type="http://schemas.openxmlformats.org/officeDocument/2006/relationships/hyperlink" Target="http://www.cefac.br/revista/revista54/Artigo%204.pdf" TargetMode="External"/><Relationship Id="rId3" Type="http://schemas.openxmlformats.org/officeDocument/2006/relationships/hyperlink" Target="http://www.scielo.br/scielo.php?script=sci_arttext&amp;pid=S1413-65382006000100009&amp;lng=pt&amp;nrm=iso" TargetMode="External"/><Relationship Id="rId7" Type="http://schemas.openxmlformats.org/officeDocument/2006/relationships/hyperlink" Target="http://www.scielo.br/scielo.php?script=sci_arttext&amp;pid=S0102-37722009000100011&amp;lng=pt&amp;nrm=iso" TargetMode="External"/><Relationship Id="rId12" Type="http://schemas.openxmlformats.org/officeDocument/2006/relationships/hyperlink" Target="http://www.alb.com.br/anais16/sem13pdf/sm13ss17_01.pdf" TargetMode="External"/><Relationship Id="rId2" Type="http://schemas.openxmlformats.org/officeDocument/2006/relationships/hyperlink" Target="http://www.scielo.br/scielo.php?script=sci_arttext&amp;pid=S0102-79722006000100008&amp;lng=pt&amp;nrm=is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ielo.br/scielo.php?script=sci_arttext&amp;pid=S0101-60832004000300002&amp;lng=pt&amp;nrm=iso" TargetMode="External"/><Relationship Id="rId11" Type="http://schemas.openxmlformats.org/officeDocument/2006/relationships/hyperlink" Target="http://www.alb.com.br/anais16/sem13pdf/sm13ss06_04.pdf" TargetMode="External"/><Relationship Id="rId5" Type="http://schemas.openxmlformats.org/officeDocument/2006/relationships/hyperlink" Target="http://www.scielo.br/scielo.php?script=sci_arttext&amp;pid=S1516-18462008005000001&amp;lng=pt&amp;nrm=iso" TargetMode="External"/><Relationship Id="rId10" Type="http://schemas.openxmlformats.org/officeDocument/2006/relationships/hyperlink" Target="http://www.scielo.br/scielo.php?pid=S0034-72992004000300023&amp;script=sci_arttext" TargetMode="External"/><Relationship Id="rId4" Type="http://schemas.openxmlformats.org/officeDocument/2006/relationships/hyperlink" Target="http://www.scielo.br/scielo.php?script=sci_arttext&amp;pid=S1516-80342007000200008&amp;lng=pt&amp;nrm=iso" TargetMode="External"/><Relationship Id="rId9" Type="http://schemas.openxmlformats.org/officeDocument/2006/relationships/hyperlink" Target="http://www.scielo.br/pdf/rpp/v26n2/a03v26n2.pdf" TargetMode="External"/><Relationship Id="rId14" Type="http://schemas.openxmlformats.org/officeDocument/2006/relationships/hyperlink" Target="http://www.scielo.br/scielo.php?script=sci_arttext&amp;pid=S0004-282X200200060001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Esquem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2420888"/>
            <a:ext cx="6172200" cy="1168896"/>
          </a:xfrm>
        </p:spPr>
        <p:txBody>
          <a:bodyPr>
            <a:noAutofit/>
          </a:bodyPr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Psicolinguística: Linguagem e Escrita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99792" y="5589240"/>
            <a:ext cx="6172200" cy="801942"/>
          </a:xfrm>
        </p:spPr>
        <p:txBody>
          <a:bodyPr/>
          <a:lstStyle/>
          <a:p>
            <a:pPr algn="r"/>
            <a:r>
              <a:rPr lang="pt-BR" dirty="0" smtClean="0">
                <a:solidFill>
                  <a:schemeClr val="tx1"/>
                </a:solidFill>
              </a:rPr>
              <a:t>Prof. Esp. Tiago S. de Oliveira</a:t>
            </a:r>
          </a:p>
          <a:p>
            <a:pPr algn="r"/>
            <a:r>
              <a:rPr lang="pt-BR" dirty="0" smtClean="0">
                <a:solidFill>
                  <a:schemeClr val="tx1"/>
                </a:solidFill>
              </a:rPr>
              <a:t>psicotigl@yahoo.com.br</a:t>
            </a:r>
          </a:p>
          <a:p>
            <a:endParaRPr lang="pt-BR" dirty="0"/>
          </a:p>
        </p:txBody>
      </p:sp>
      <p:pic>
        <p:nvPicPr>
          <p:cNvPr id="6" name="Imagem 4" descr="LOGO OFI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43808" cy="710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Imagem 1" descr="Novo Logo cepa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260648"/>
            <a:ext cx="14382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-108520" y="-18256"/>
            <a:ext cx="9577064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Aspectos</a:t>
            </a:r>
            <a:br>
              <a:rPr kumimoji="0" lang="pt-B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3000" b="0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Neuroanatomia e Neurofisiologia</a:t>
            </a:r>
            <a:endParaRPr kumimoji="0" lang="pt-BR" sz="3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C:\Documents and Settings\Tiag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340768"/>
            <a:ext cx="5328592" cy="53285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67544" y="1772816"/>
            <a:ext cx="7693025" cy="4516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Neurociência é o estudo da realização física do processo de informação no sistema nervoso humano. 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7524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Englobando três áreas principais: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208912" cy="254888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sz="2800" dirty="0" smtClean="0"/>
              <a:t>NEUROFISIOLOGIA → função;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800" dirty="0" smtClean="0"/>
              <a:t>NEUROANATOMIA → estrutura;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800" dirty="0" smtClean="0"/>
              <a:t>NEUROPSICOLOGIA→ estudo da relação entre as funções neurais e psicológicas.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6" name="Picture 2" descr="C:\Documents and Settings\Tiag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717032"/>
            <a:ext cx="2829396" cy="30249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1266" name="Picture 4" descr="Cérebro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000" dirty="0" smtClean="0">
                <a:solidFill>
                  <a:schemeClr val="tx1"/>
                </a:solidFill>
              </a:rPr>
              <a:t>Modalidades de aprendizagem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Para falar em </a:t>
            </a:r>
            <a:r>
              <a:rPr lang="pt-BR" dirty="0" smtClean="0">
                <a:hlinkClick r:id="rId2" tooltip="Modalidades de Aprendizagem"/>
              </a:rPr>
              <a:t>Modalidades de Aprendizagem</a:t>
            </a:r>
            <a:r>
              <a:rPr lang="pt-BR" dirty="0" smtClean="0"/>
              <a:t> sintomática, que são popularmente conhecidas por </a:t>
            </a:r>
            <a:r>
              <a:rPr lang="pt-BR" dirty="0" smtClean="0">
                <a:hlinkClick r:id="rId3" tooltip="Dificuldades de aprendizagem"/>
              </a:rPr>
              <a:t>dificuldades de aprendizagem</a:t>
            </a:r>
            <a:r>
              <a:rPr lang="pt-BR" dirty="0" smtClean="0"/>
              <a:t>, faz-se necessário compreender o processo denominado </a:t>
            </a:r>
            <a:r>
              <a:rPr lang="pt-BR" dirty="0" smtClean="0">
                <a:hlinkClick r:id="rId4" tooltip="Adaptação (Piaget) (página não existe)"/>
              </a:rPr>
              <a:t>adaptação</a:t>
            </a:r>
            <a:r>
              <a:rPr lang="pt-BR" dirty="0" smtClean="0"/>
              <a:t>. O processo de adaptação, conforme </a:t>
            </a:r>
            <a:r>
              <a:rPr lang="pt-BR" dirty="0" smtClean="0">
                <a:hlinkClick r:id="rId5" tooltip="Piaget"/>
              </a:rPr>
              <a:t>Piaget</a:t>
            </a:r>
            <a:r>
              <a:rPr lang="pt-BR" dirty="0" smtClean="0"/>
              <a:t>, cumpre-se graças a um duplo movimento complementar de </a:t>
            </a:r>
            <a:r>
              <a:rPr lang="pt-BR" dirty="0" smtClean="0">
                <a:hlinkClick r:id="rId6" tooltip="Assimilação (Piaget) (página não existe)"/>
              </a:rPr>
              <a:t>assimilação</a:t>
            </a:r>
            <a:r>
              <a:rPr lang="pt-BR" dirty="0" smtClean="0"/>
              <a:t> e </a:t>
            </a:r>
            <a:r>
              <a:rPr lang="pt-BR" dirty="0" smtClean="0">
                <a:hlinkClick r:id="rId7" tooltip="Acomodação (Piaget)"/>
              </a:rPr>
              <a:t>acomodação</a:t>
            </a:r>
            <a:r>
              <a:rPr lang="pt-BR" dirty="0" smtClean="0"/>
              <a:t>. Através do primeiro, o sujeito transforma a realidade para integrá-la às suas possibilidades de ação e, através do segundo, transforma e coordena seus próprios esquemas ativos, para adequá-los às exigências da realidade.(</a:t>
            </a:r>
            <a:r>
              <a:rPr lang="pt-BR" dirty="0" err="1" smtClean="0">
                <a:hlinkClick r:id="rId8" tooltip="Paín (página não existe)"/>
              </a:rPr>
              <a:t>Paín</a:t>
            </a:r>
            <a:r>
              <a:rPr lang="pt-BR" dirty="0" smtClean="0"/>
              <a:t>, 1989, p.46).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069288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A </a:t>
            </a:r>
            <a:r>
              <a:rPr lang="pt-BR" sz="2800" dirty="0" smtClean="0">
                <a:hlinkClick r:id="rId2" tooltip="Psicopedagogia"/>
              </a:rPr>
              <a:t>Psicopedagogia</a:t>
            </a:r>
            <a:r>
              <a:rPr lang="pt-BR" sz="2800" dirty="0" smtClean="0"/>
              <a:t> volta seu olhar para o modo como o sujeito aprende, portanto, aprofunda o estudo do processo de adaptação formulado por Piaget. </a:t>
            </a:r>
            <a:r>
              <a:rPr lang="pt-BR" sz="2800" dirty="0" err="1" smtClean="0"/>
              <a:t>Paín</a:t>
            </a:r>
            <a:r>
              <a:rPr lang="pt-BR" sz="2800" dirty="0" smtClean="0"/>
              <a:t> (1989) descreve as </a:t>
            </a:r>
            <a:r>
              <a:rPr lang="pt-BR" sz="2800" dirty="0" smtClean="0">
                <a:hlinkClick r:id="rId3" tooltip="Modalidades de Aprendizagem"/>
              </a:rPr>
              <a:t>Modalidades de Aprendizagem</a:t>
            </a:r>
            <a:r>
              <a:rPr lang="pt-BR" sz="2800" dirty="0" smtClean="0"/>
              <a:t> sintomática tomando por base o postulado </a:t>
            </a:r>
            <a:r>
              <a:rPr lang="pt-BR" sz="2800" dirty="0" err="1" smtClean="0"/>
              <a:t>piagetiano</a:t>
            </a:r>
            <a:r>
              <a:rPr lang="pt-BR" sz="2800" dirty="0" smtClean="0"/>
              <a:t>. Descreve como a assimilação e a acomodação atuam no modo como o sujeito aprende e como isso pode ser </a:t>
            </a:r>
            <a:r>
              <a:rPr lang="pt-BR" sz="2800" dirty="0" err="1" smtClean="0"/>
              <a:t>sintomatizado</a:t>
            </a:r>
            <a:r>
              <a:rPr lang="pt-BR" sz="2800" dirty="0" smtClean="0"/>
              <a:t>, tendo assim características de um excesso ou escassez de um desses movimentos, afetando o resultado final. Na abordagem de Piaget, o sujeito está em constante </a:t>
            </a:r>
            <a:r>
              <a:rPr lang="pt-BR" sz="2800" dirty="0" err="1" smtClean="0">
                <a:hlinkClick r:id="rId4" tooltip="Equilibração (Piaget)"/>
              </a:rPr>
              <a:t>equilibração</a:t>
            </a:r>
            <a:endParaRPr lang="pt-BR" sz="2800" dirty="0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0784" y="116632"/>
            <a:ext cx="7467600" cy="562074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Modalidade </a:t>
            </a:r>
            <a:r>
              <a:rPr lang="pt-BR" b="1" dirty="0" err="1" smtClean="0">
                <a:solidFill>
                  <a:schemeClr val="tx1"/>
                </a:solidFill>
              </a:rPr>
              <a:t>sintomatizada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052736"/>
            <a:ext cx="8640960" cy="5421216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Hiperassimilação:</a:t>
            </a:r>
          </a:p>
          <a:p>
            <a:pPr algn="just"/>
            <a:r>
              <a:rPr lang="pt-BR" dirty="0" smtClean="0"/>
              <a:t>Sendo a assimilação o movimento do processo de adaptação pelo qual os elementos do meio são alterados para serem incorporados pelo sujeito, numa aprendizagem </a:t>
            </a:r>
            <a:r>
              <a:rPr lang="pt-BR" dirty="0" err="1" smtClean="0"/>
              <a:t>sintomatizada</a:t>
            </a:r>
            <a:r>
              <a:rPr lang="pt-BR" dirty="0" smtClean="0"/>
              <a:t> pode ocorrer uma exacerbação desse movimento, de modo que o aprendiz não resigna-se ao aprender. Há o predomínio dos aspectos subjetivos sobre os objetivos. Esta </a:t>
            </a:r>
            <a:r>
              <a:rPr lang="pt-BR" dirty="0" err="1" smtClean="0"/>
              <a:t>sintomatização</a:t>
            </a:r>
            <a:r>
              <a:rPr lang="pt-BR" dirty="0" smtClean="0"/>
              <a:t> vem acompanhada da hipoacomodação.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Hipoacomodação:</a:t>
            </a:r>
          </a:p>
          <a:p>
            <a:pPr algn="just"/>
            <a:r>
              <a:rPr lang="pt-BR" dirty="0" smtClean="0"/>
              <a:t>A acomodação consiste em adaptar-se para que ocorra a </a:t>
            </a:r>
            <a:r>
              <a:rPr lang="pt-BR" dirty="0" err="1" smtClean="0"/>
              <a:t>internalização</a:t>
            </a:r>
            <a:r>
              <a:rPr lang="pt-BR" dirty="0" smtClean="0"/>
              <a:t>. A </a:t>
            </a:r>
            <a:r>
              <a:rPr lang="pt-BR" dirty="0" err="1" smtClean="0"/>
              <a:t>sintomatização</a:t>
            </a:r>
            <a:r>
              <a:rPr lang="pt-BR" dirty="0" smtClean="0"/>
              <a:t> da acomodação pode dar-se pela resistência em acomodar, ou seja, numa dificuldade de internalizar os objetos (Fernández, 1991 p.110).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496944" cy="64807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Hiperacomodação:</a:t>
            </a:r>
          </a:p>
          <a:p>
            <a:pPr algn="just"/>
            <a:r>
              <a:rPr lang="pt-BR" dirty="0" smtClean="0"/>
              <a:t>Se acomodar-se é abrir-se para a </a:t>
            </a:r>
            <a:r>
              <a:rPr lang="pt-BR" dirty="0" err="1" smtClean="0"/>
              <a:t>internalização</a:t>
            </a:r>
            <a:r>
              <a:rPr lang="pt-BR" dirty="0" smtClean="0"/>
              <a:t>, o exagero disto pode levar a uma pobreza de contato com a subjetividade, levando à submissão e à obediência acrítica. Essa </a:t>
            </a:r>
            <a:r>
              <a:rPr lang="pt-BR" dirty="0" err="1" smtClean="0"/>
              <a:t>sintomatização</a:t>
            </a:r>
            <a:r>
              <a:rPr lang="pt-BR" dirty="0" smtClean="0"/>
              <a:t> está associada a hipoassimilação.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Hipoassimilação:</a:t>
            </a:r>
          </a:p>
          <a:p>
            <a:pPr algn="just"/>
            <a:r>
              <a:rPr lang="pt-BR" dirty="0" smtClean="0"/>
              <a:t>Nesta </a:t>
            </a:r>
            <a:r>
              <a:rPr lang="pt-BR" dirty="0" err="1" smtClean="0"/>
              <a:t>sintomatização</a:t>
            </a:r>
            <a:r>
              <a:rPr lang="pt-BR" dirty="0" smtClean="0"/>
              <a:t> ocorre uma assimilação pobre, o que resulta na pobreza no contato com o objeto, de modo a não transformá-lo, não assimilá-lo de todo, apenas acomodá-lo. A aprendizagem normal pressupõe que os movimentos de </a:t>
            </a:r>
            <a:r>
              <a:rPr lang="pt-BR" dirty="0" smtClean="0">
                <a:hlinkClick r:id="rId2" tooltip="Assimilação"/>
              </a:rPr>
              <a:t>assimilação</a:t>
            </a:r>
            <a:r>
              <a:rPr lang="pt-BR" dirty="0" smtClean="0"/>
              <a:t> e </a:t>
            </a:r>
            <a:r>
              <a:rPr lang="pt-BR" dirty="0" smtClean="0">
                <a:hlinkClick r:id="rId3" tooltip="Acomodação (Piaget)"/>
              </a:rPr>
              <a:t>acomodação</a:t>
            </a:r>
            <a:r>
              <a:rPr lang="pt-BR" dirty="0" smtClean="0"/>
              <a:t> estão em equilíbrio. O que caracteriza a </a:t>
            </a:r>
            <a:r>
              <a:rPr lang="pt-BR" dirty="0" err="1" smtClean="0"/>
              <a:t>sintomatização</a:t>
            </a:r>
            <a:r>
              <a:rPr lang="pt-BR" dirty="0" smtClean="0"/>
              <a:t> no aprender é predomínio de um movimento sobre o outro. Quando há o predomínio da assimilação, as dificuldades de aprendizagem são da ordem da não resignação, o que leva o sujeito a interpretar os objetos de modo subjetivo, não internalizando as características próprias do objeto. Quando a acomodação predomina, o sujeito não empresta sentido subjetivo aos objetos, antes, resigna-se sem </a:t>
            </a:r>
            <a:r>
              <a:rPr lang="pt-BR" dirty="0" err="1" smtClean="0"/>
              <a:t>criticidade</a:t>
            </a:r>
            <a:r>
              <a:rPr lang="pt-BR" dirty="0" smtClean="0"/>
              <a:t>. 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600072"/>
            <a:ext cx="8219256" cy="5349208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O sistema educativo pode produzir sujeito muito </a:t>
            </a:r>
            <a:r>
              <a:rPr lang="pt-BR" sz="2800" dirty="0" err="1" smtClean="0"/>
              <a:t>acomodativos</a:t>
            </a:r>
            <a:r>
              <a:rPr lang="pt-BR" sz="2800" dirty="0" smtClean="0"/>
              <a:t> se a reprodução dos padrões for mais valorizada que o desenvolvimento da autonomia e da criatividade. Um sujeito que apresente uma </a:t>
            </a:r>
            <a:r>
              <a:rPr lang="pt-BR" sz="2800" dirty="0" err="1" smtClean="0"/>
              <a:t>sintomatização</a:t>
            </a:r>
            <a:r>
              <a:rPr lang="pt-BR" sz="2800" dirty="0" smtClean="0"/>
              <a:t> na modalidade </a:t>
            </a:r>
            <a:r>
              <a:rPr lang="pt-BR" sz="2800" dirty="0" err="1" smtClean="0"/>
              <a:t>hiperacomodativa</a:t>
            </a:r>
            <a:r>
              <a:rPr lang="pt-BR" sz="2800" dirty="0" smtClean="0"/>
              <a:t>/ hipoassimilativa pode não ser visto como tendo “</a:t>
            </a:r>
            <a:r>
              <a:rPr lang="pt-BR" sz="2800" dirty="0" smtClean="0">
                <a:hlinkClick r:id="rId2" tooltip="Problemas de aprendizagem (página não existe)"/>
              </a:rPr>
              <a:t>problemas de aprendizagem</a:t>
            </a:r>
            <a:r>
              <a:rPr lang="pt-BR" sz="2800" dirty="0" smtClean="0"/>
              <a:t>”, pois consegue reproduzir os modelos com precisão.</a:t>
            </a:r>
            <a:endParaRPr lang="pt-BR" sz="2800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Tiag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52736"/>
            <a:ext cx="4248472" cy="525801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467600" cy="778098"/>
          </a:xfrm>
        </p:spPr>
        <p:txBody>
          <a:bodyPr>
            <a:noAutofit/>
          </a:bodyPr>
          <a:lstStyle/>
          <a:p>
            <a:pPr algn="ctr"/>
            <a:r>
              <a:rPr lang="pt-BR" sz="4000" dirty="0" smtClean="0">
                <a:solidFill>
                  <a:schemeClr val="tx1"/>
                </a:solidFill>
              </a:rPr>
              <a:t>Processo de Ensino e Aprendizagem</a:t>
            </a:r>
            <a:br>
              <a:rPr lang="pt-BR" sz="4000" dirty="0" smtClean="0">
                <a:solidFill>
                  <a:schemeClr val="tx1"/>
                </a:solidFill>
              </a:rPr>
            </a:br>
            <a:endParaRPr lang="pt-BR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16632"/>
            <a:ext cx="8147248" cy="2592288"/>
          </a:xfrm>
        </p:spPr>
        <p:txBody>
          <a:bodyPr/>
          <a:lstStyle/>
          <a:p>
            <a:pPr algn="just"/>
            <a:r>
              <a:rPr lang="pt-BR" dirty="0" smtClean="0"/>
              <a:t>A tabela a seguir, baseada em </a:t>
            </a:r>
            <a:r>
              <a:rPr lang="pt-BR" dirty="0" smtClean="0">
                <a:hlinkClick r:id="rId2" tooltip="Alicia Fernández"/>
              </a:rPr>
              <a:t>Alicia Fernández</a:t>
            </a:r>
            <a:r>
              <a:rPr lang="pt-BR" dirty="0" smtClean="0"/>
              <a:t>, apresenta a sumarização da relação entre os dois </a:t>
            </a:r>
            <a:r>
              <a:rPr lang="pt-BR" dirty="0" err="1" smtClean="0"/>
              <a:t>pólos</a:t>
            </a:r>
            <a:r>
              <a:rPr lang="pt-BR" dirty="0" smtClean="0"/>
              <a:t> sintomáticos das modalidades de aprendizagem, evidenciando a relação que existe entre a predominância de um movimento sobre o outro e o modo como ocorre o processo adaptativo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2492896"/>
          <a:ext cx="8424936" cy="406400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212468"/>
                <a:gridCol w="4212468"/>
              </a:tblGrid>
              <a:tr h="246303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Modalidade </a:t>
                      </a:r>
                      <a:r>
                        <a:rPr lang="pt-BR" sz="1200" dirty="0" err="1"/>
                        <a:t>sintomatizada</a:t>
                      </a:r>
                      <a:endParaRPr lang="pt-BR" sz="1200" b="1" dirty="0"/>
                    </a:p>
                  </a:txBody>
                  <a:tcPr marL="61576" marR="61576" marT="30788" marB="3078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/>
                        <a:t>Resultados na adaptação</a:t>
                      </a:r>
                      <a:endParaRPr lang="pt-BR" sz="1200" b="1" dirty="0"/>
                    </a:p>
                  </a:txBody>
                  <a:tcPr marL="61576" marR="61576" marT="30788" marB="30788" anchor="ctr"/>
                </a:tc>
              </a:tr>
              <a:tr h="800485">
                <a:tc>
                  <a:txBody>
                    <a:bodyPr/>
                    <a:lstStyle/>
                    <a:p>
                      <a:r>
                        <a:rPr lang="pt-BR" sz="1200"/>
                        <a:t>Hiperassimilação</a:t>
                      </a:r>
                    </a:p>
                  </a:txBody>
                  <a:tcPr marL="61576" marR="61576" marT="30788" marB="30788" anchor="ctr"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Predomínio da subjetivação, desrealização do pensamento, dificuldade em resignar-se.</a:t>
                      </a:r>
                    </a:p>
                  </a:txBody>
                  <a:tcPr marL="61576" marR="61576" marT="30788" marB="30788" anchor="ctr"/>
                </a:tc>
              </a:tr>
              <a:tr h="800485">
                <a:tc>
                  <a:txBody>
                    <a:bodyPr/>
                    <a:lstStyle/>
                    <a:p>
                      <a:r>
                        <a:rPr lang="pt-BR" sz="1200" dirty="0"/>
                        <a:t>Hipoacomodação</a:t>
                      </a:r>
                    </a:p>
                  </a:txBody>
                  <a:tcPr marL="61576" marR="61576" marT="30788" marB="30788" anchor="ctr"/>
                </a:tc>
                <a:tc>
                  <a:txBody>
                    <a:bodyPr/>
                    <a:lstStyle/>
                    <a:p>
                      <a:r>
                        <a:rPr lang="pt-BR" sz="1200"/>
                        <a:t>Pobreza de contato com o objeto, dificuldade na interiorização das imagens.</a:t>
                      </a:r>
                    </a:p>
                  </a:txBody>
                  <a:tcPr marL="61576" marR="61576" marT="30788" marB="30788" anchor="ctr"/>
                </a:tc>
              </a:tr>
              <a:tr h="246303">
                <a:tc>
                  <a:txBody>
                    <a:bodyPr/>
                    <a:lstStyle/>
                    <a:p>
                      <a:pPr algn="ctr"/>
                      <a:r>
                        <a:rPr lang="pt-BR" sz="1200"/>
                        <a:t> </a:t>
                      </a:r>
                    </a:p>
                  </a:txBody>
                  <a:tcPr marL="61576" marR="61576" marT="30788" marB="30788" anchor="ctr"/>
                </a:tc>
                <a:tc>
                  <a:txBody>
                    <a:bodyPr/>
                    <a:lstStyle/>
                    <a:p>
                      <a:pPr algn="ctr"/>
                      <a:endParaRPr lang="pt-BR" sz="1200"/>
                    </a:p>
                  </a:txBody>
                  <a:tcPr marL="61576" marR="61576" marT="30788" marB="30788" anchor="ctr"/>
                </a:tc>
              </a:tr>
              <a:tr h="1354667">
                <a:tc>
                  <a:txBody>
                    <a:bodyPr/>
                    <a:lstStyle/>
                    <a:p>
                      <a:r>
                        <a:rPr lang="pt-BR" sz="1200" dirty="0" err="1"/>
                        <a:t>Hipercomodação</a:t>
                      </a:r>
                      <a:endParaRPr lang="pt-BR" sz="1200" dirty="0"/>
                    </a:p>
                  </a:txBody>
                  <a:tcPr marL="61576" marR="61576" marT="30788" marB="30788" anchor="ctr"/>
                </a:tc>
                <a:tc>
                  <a:txBody>
                    <a:bodyPr/>
                    <a:lstStyle/>
                    <a:p>
                      <a:r>
                        <a:rPr lang="pt-BR" sz="1200"/>
                        <a:t>Pobreza de contato com a subjetividade, superestimulação da imitação, falta de iniciativa, obediência acrítica às normas, submissão.</a:t>
                      </a:r>
                    </a:p>
                  </a:txBody>
                  <a:tcPr marL="61576" marR="61576" marT="30788" marB="30788" anchor="ctr"/>
                </a:tc>
              </a:tr>
              <a:tr h="615758">
                <a:tc>
                  <a:txBody>
                    <a:bodyPr/>
                    <a:lstStyle/>
                    <a:p>
                      <a:r>
                        <a:rPr lang="pt-BR" sz="1200"/>
                        <a:t>Hipoassimilação</a:t>
                      </a:r>
                    </a:p>
                  </a:txBody>
                  <a:tcPr marL="61576" marR="61576" marT="30788" marB="30788" anchor="ctr"/>
                </a:tc>
                <a:tc>
                  <a:txBody>
                    <a:bodyPr/>
                    <a:lstStyle/>
                    <a:p>
                      <a:r>
                        <a:rPr lang="pt-BR" sz="1200" dirty="0"/>
                        <a:t>Pobreza de contato com o objeto, </a:t>
                      </a:r>
                      <a:r>
                        <a:rPr lang="pt-BR" sz="1200" dirty="0" err="1"/>
                        <a:t>défice</a:t>
                      </a:r>
                      <a:r>
                        <a:rPr lang="pt-BR" sz="1200" dirty="0"/>
                        <a:t> lúdico e criativo.</a:t>
                      </a:r>
                    </a:p>
                  </a:txBody>
                  <a:tcPr marL="61576" marR="61576" marT="30788" marB="30788" anchor="ctr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Etiologia na área Psicolinguística do desenvolvimento</a:t>
            </a:r>
            <a:endParaRPr lang="pt-BR" dirty="0"/>
          </a:p>
        </p:txBody>
      </p:sp>
      <p:pic>
        <p:nvPicPr>
          <p:cNvPr id="25601" name="Picture 1" descr="C:\Documents and Settings\Tiag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44824"/>
            <a:ext cx="7592796" cy="43204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Etiologia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5" name="Picture 2" descr="C:\Documents and Settings\Tiag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8640"/>
            <a:ext cx="2143125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770984" cy="4493096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A </a:t>
            </a:r>
            <a:r>
              <a:rPr lang="pt-BR" b="1" dirty="0" smtClean="0"/>
              <a:t>etiologia</a:t>
            </a:r>
            <a:r>
              <a:rPr lang="pt-BR" dirty="0" smtClean="0"/>
              <a:t> é o estudo das causas. Uma espécie de ciência das causas. Não há que se falar em </a:t>
            </a:r>
            <a:r>
              <a:rPr lang="pt-BR" b="1" dirty="0" smtClean="0"/>
              <a:t>Etiologia</a:t>
            </a:r>
            <a:r>
              <a:rPr lang="pt-BR" dirty="0" smtClean="0"/>
              <a:t> como termo restritivo de uma ciência isoladamente. A </a:t>
            </a:r>
            <a:r>
              <a:rPr lang="pt-BR" dirty="0" smtClean="0">
                <a:hlinkClick r:id="rId3" tooltip="Biologia"/>
              </a:rPr>
              <a:t>biologia</a:t>
            </a:r>
            <a:r>
              <a:rPr lang="pt-BR" dirty="0" smtClean="0"/>
              <a:t>, a </a:t>
            </a:r>
            <a:r>
              <a:rPr lang="pt-BR" dirty="0" smtClean="0">
                <a:hlinkClick r:id="rId4" tooltip="Criminologia"/>
              </a:rPr>
              <a:t>criminologia</a:t>
            </a:r>
            <a:r>
              <a:rPr lang="pt-BR" dirty="0" smtClean="0"/>
              <a:t>, a </a:t>
            </a:r>
            <a:r>
              <a:rPr lang="pt-BR" dirty="0" smtClean="0">
                <a:hlinkClick r:id="rId5" tooltip="Psicologia"/>
              </a:rPr>
              <a:t>psicologia</a:t>
            </a:r>
            <a:r>
              <a:rPr lang="pt-BR" dirty="0" smtClean="0"/>
              <a:t>, a </a:t>
            </a:r>
            <a:r>
              <a:rPr lang="pt-BR" dirty="0" smtClean="0">
                <a:hlinkClick r:id="rId6" tooltip="Medicina"/>
              </a:rPr>
              <a:t>medicina</a:t>
            </a:r>
            <a:r>
              <a:rPr lang="pt-BR" dirty="0" smtClean="0"/>
              <a:t> e várias outras ciências possuem em seu campo de atuação a presença de conhecimento etiológico, visando a busca das causas que deram origem ao seu objeto de estudo. O conceito abrange toda a pesquisa que busca as causas de determinado objeto ou conhecimento. (MINAYANO, 1988)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Classes de estudos etiológicos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07504" y="1484784"/>
            <a:ext cx="8496944" cy="5256584"/>
          </a:xfrm>
        </p:spPr>
        <p:txBody>
          <a:bodyPr>
            <a:normAutofit/>
          </a:bodyPr>
          <a:lstStyle/>
          <a:p>
            <a:r>
              <a:rPr lang="pt-BR" dirty="0" smtClean="0"/>
              <a:t>Fatores Etiológicos da Deficiência Mental</a:t>
            </a:r>
          </a:p>
          <a:p>
            <a:r>
              <a:rPr lang="pt-BR" dirty="0" smtClean="0"/>
              <a:t>Fatores Etiológicos da Deficiência Auditiva</a:t>
            </a:r>
          </a:p>
          <a:p>
            <a:r>
              <a:rPr lang="pt-BR" dirty="0" smtClean="0"/>
              <a:t>A criança e o adolescente com problemas do desenvolvimento...</a:t>
            </a:r>
          </a:p>
          <a:p>
            <a:r>
              <a:rPr lang="pt-BR" dirty="0" smtClean="0"/>
              <a:t>Distúrbios da aquisição da linguagem e da aprendizagem</a:t>
            </a:r>
          </a:p>
          <a:p>
            <a:r>
              <a:rPr lang="pt-BR" dirty="0" smtClean="0"/>
              <a:t>Autismo e Síndrome de </a:t>
            </a:r>
            <a:r>
              <a:rPr lang="pt-BR" dirty="0" err="1" smtClean="0"/>
              <a:t>Asperger</a:t>
            </a:r>
            <a:endParaRPr lang="pt-BR" dirty="0" smtClean="0"/>
          </a:p>
          <a:p>
            <a:r>
              <a:rPr lang="pt-BR" dirty="0" smtClean="0"/>
              <a:t>Baixa Estatura por Deficiência do Hormônio de Crescimento</a:t>
            </a:r>
          </a:p>
          <a:p>
            <a:r>
              <a:rPr lang="pt-BR" dirty="0" err="1" smtClean="0"/>
              <a:t>Legastenia</a:t>
            </a:r>
            <a:r>
              <a:rPr lang="pt-BR" dirty="0" smtClean="0"/>
              <a:t> ou Dislexia?</a:t>
            </a:r>
          </a:p>
          <a:p>
            <a:r>
              <a:rPr lang="pt-BR" dirty="0" smtClean="0"/>
              <a:t>Entre outros.</a:t>
            </a:r>
            <a:endParaRPr lang="pt-BR" dirty="0"/>
          </a:p>
        </p:txBody>
      </p:sp>
      <p:pic>
        <p:nvPicPr>
          <p:cNvPr id="6" name="Picture 2" descr="C:\Documents and Settings\Tiag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4725144"/>
            <a:ext cx="2286000" cy="17526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Tiag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276872"/>
            <a:ext cx="8487653" cy="259228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75240" cy="4873752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A identificação do fator etiológico da Deficiência Mental (DM) permite que se possa instituir a sua prevenção e controle. Entretanto, muitas vezes torna-se difícil o reconhecimento das causas, tornando-as fatores suspeitos ou hipóteses etiológicas, porém não comprovadas. Em alguns casos, muitos fatores poderão estar simultaneamente envolvidos, devendo-se, portanto, determinar quais os fatores primários e os secundários que ocasionaram a deficiência mental.</a:t>
            </a:r>
            <a:endParaRPr lang="pt-BR" sz="2800" dirty="0"/>
          </a:p>
        </p:txBody>
      </p:sp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683568" y="44624"/>
            <a:ext cx="7427168" cy="1143000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Fatores Etiológicos da Deficiência Mental</a:t>
            </a:r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280920" cy="655272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Os fatores etiológicos da Deficiência Mental podem ser de origem genética, ambiental, multifatorial e de causa desconhecida. 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Embora esses fatores etiológicos sejam muito variáveis, podem ser, ainda, subdivididos em fatores pré-natais (de origem genética, ambiental e multifatorial), perinatais (ambiental) e pós-natais (ambiental). A ocorrência da Deficiência Mental de etiologia desconhecida apresenta uma prevalência de 28 a 30% dos casos.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Os fatores que atuam no período pré-natal envolvem causas genéticas e ambientais, consistindo nos fatores etiológicos mais importantes no surgimento da DM, com cifras ao redor de 50% dessa população. 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Fatores da DM – Deficiência mental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/>
          </a:bodyPr>
          <a:lstStyle/>
          <a:p>
            <a:r>
              <a:rPr lang="pt-BR" sz="4400" dirty="0" smtClean="0"/>
              <a:t>Fatores genéticos;</a:t>
            </a:r>
          </a:p>
          <a:p>
            <a:r>
              <a:rPr lang="pt-BR" sz="4400" dirty="0" smtClean="0"/>
              <a:t>Ambientais;</a:t>
            </a:r>
          </a:p>
          <a:p>
            <a:r>
              <a:rPr lang="pt-BR" sz="4400" dirty="0" smtClean="0"/>
              <a:t>Multifatorial.</a:t>
            </a:r>
            <a:endParaRPr lang="pt-BR" sz="4400" dirty="0"/>
          </a:p>
        </p:txBody>
      </p:sp>
      <p:pic>
        <p:nvPicPr>
          <p:cNvPr id="4" name="Picture 2" descr="C:\Documents and Settings\Tiag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825552"/>
            <a:ext cx="4320480" cy="403244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792" y="-99392"/>
            <a:ext cx="7467600" cy="63408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Ambientais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692696"/>
            <a:ext cx="8568952" cy="5781256"/>
          </a:xfrm>
        </p:spPr>
        <p:txBody>
          <a:bodyPr>
            <a:normAutofit fontScale="92500"/>
          </a:bodyPr>
          <a:lstStyle/>
          <a:p>
            <a:r>
              <a:rPr lang="pt-BR" b="1" dirty="0" smtClean="0"/>
              <a:t>Fatores pré-natais</a:t>
            </a:r>
            <a:r>
              <a:rPr lang="pt-BR" dirty="0" smtClean="0"/>
              <a:t>: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Agentes infecciosos (</a:t>
            </a:r>
            <a:r>
              <a:rPr lang="pt-BR" dirty="0" err="1" smtClean="0"/>
              <a:t>citomegalovírus</a:t>
            </a:r>
            <a:r>
              <a:rPr lang="pt-BR" dirty="0" smtClean="0"/>
              <a:t>, toxoplasmose congênita, rubéola congênita, lues, sífilis congênita, varicela);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Fatores nutricionais;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Fatores físicos: radiação;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Fatores imunológicos;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Pré-natais (álcool e drogas, gases anestésicos,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anticonvulsivantes);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Transtornos endócrinos maternos: diabetes materna, alterações tireoidianas;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err="1" smtClean="0"/>
              <a:t>Hipóxia</a:t>
            </a:r>
            <a:r>
              <a:rPr lang="pt-BR" dirty="0" smtClean="0"/>
              <a:t> </a:t>
            </a:r>
            <a:r>
              <a:rPr lang="pt-BR" dirty="0" err="1" smtClean="0"/>
              <a:t>intra-uterina</a:t>
            </a:r>
            <a:r>
              <a:rPr lang="pt-BR" dirty="0" smtClean="0"/>
              <a:t> (causada por hemorragia uterina, insuficiência placentária, anemia grave, administração de anestésicos e envenenamento com dióxido de carbono). 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Fatores pós-natais: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41176" y="1268760"/>
            <a:ext cx="8219256" cy="446449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Infecções: </a:t>
            </a:r>
            <a:r>
              <a:rPr lang="pt-BR" sz="2800" dirty="0" err="1" smtClean="0"/>
              <a:t>meningoencefalites</a:t>
            </a:r>
            <a:r>
              <a:rPr lang="pt-BR" sz="2800" dirty="0" smtClean="0"/>
              <a:t> bacterianas e as virais principalmente por </a:t>
            </a:r>
            <a:r>
              <a:rPr lang="pt-BR" sz="2800" dirty="0" err="1" smtClean="0"/>
              <a:t>herpesvírus</a:t>
            </a:r>
            <a:r>
              <a:rPr lang="pt-BR" sz="2800" dirty="0" smtClean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Traumatismos crânio- </a:t>
            </a:r>
            <a:r>
              <a:rPr lang="pt-BR" sz="2800" dirty="0" err="1" smtClean="0"/>
              <a:t>encafálicos</a:t>
            </a:r>
            <a:r>
              <a:rPr lang="pt-BR" sz="2800" dirty="0" smtClean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Alterações vasculares ou degenerativas encefálicas;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Fatores químicos: oxigênio utilizado na </a:t>
            </a:r>
            <a:r>
              <a:rPr lang="pt-BR" sz="2800" dirty="0" err="1" smtClean="0"/>
              <a:t>encubadeira</a:t>
            </a:r>
            <a:r>
              <a:rPr lang="pt-BR" sz="2800" dirty="0" smtClean="0"/>
              <a:t>;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Intoxicação pelo chumbo;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/>
              <a:t>Fatores nutricionais: graves condições de hipoglicemia, </a:t>
            </a:r>
            <a:r>
              <a:rPr lang="pt-BR" sz="2800" dirty="0" err="1" smtClean="0"/>
              <a:t>hipernatremia</a:t>
            </a:r>
            <a:r>
              <a:rPr lang="pt-BR" sz="2800" dirty="0" smtClean="0"/>
              <a:t>, </a:t>
            </a:r>
            <a:r>
              <a:rPr lang="pt-BR" sz="2800" dirty="0" err="1" smtClean="0"/>
              <a:t>hipoxemia</a:t>
            </a:r>
            <a:r>
              <a:rPr lang="pt-BR" sz="2800" dirty="0" smtClean="0"/>
              <a:t>, envenenamentos, estados convulsivos crônicos. </a:t>
            </a:r>
            <a:endParaRPr lang="pt-BR" sz="2800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332656"/>
            <a:ext cx="80645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[...] o aprendizado das crianças começa muito antes delas (sic) </a:t>
            </a:r>
            <a:r>
              <a:rPr kumimoji="0" lang="pt-BR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freqüentarem</a:t>
            </a:r>
            <a:r>
              <a:rPr kumimoji="0" lang="pt-B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 a escola.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tângulo 2"/>
          <p:cNvSpPr>
            <a:spLocks noChangeArrowheads="1"/>
          </p:cNvSpPr>
          <p:nvPr/>
        </p:nvSpPr>
        <p:spPr bwMode="auto">
          <a:xfrm>
            <a:off x="468313" y="1844675"/>
            <a:ext cx="8066087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7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Qualquer situação de aprendizado com a qual a criança se defronta na escola tem sempre uma história prévia. Por exemplo, as crianças começam a estudar aritmética na escola, mas muito antes elas tiveram alguma experiência com quantidades – elas tiveram que lidar com operações de divisão, adição, subtração e determinação de tamanho. (sic) Conseqüentemente, as crianças têm a sua própria aritmética pré-escolar, que somente psicólogos míopes podem ignorar (VYGOTSKY, 1989, p. 94-95).</a:t>
            </a:r>
            <a:r>
              <a:rPr kumimoji="0" lang="pt-BR" sz="2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Multifatorial 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7467600" cy="676672"/>
          </a:xfrm>
        </p:spPr>
        <p:txBody>
          <a:bodyPr/>
          <a:lstStyle/>
          <a:p>
            <a:r>
              <a:rPr lang="pt-BR" dirty="0" smtClean="0"/>
              <a:t>Causas desconhecidas ( 28 a 30% dos casos). </a:t>
            </a:r>
            <a:endParaRPr lang="pt-BR" dirty="0"/>
          </a:p>
        </p:txBody>
      </p:sp>
      <p:pic>
        <p:nvPicPr>
          <p:cNvPr id="4" name="Picture 2" descr="C:\Documents and Settings\Tiag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9" y="1916832"/>
            <a:ext cx="5688632" cy="426098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tângulo 4"/>
          <p:cNvSpPr/>
          <p:nvPr/>
        </p:nvSpPr>
        <p:spPr>
          <a:xfrm>
            <a:off x="4716016" y="6488668"/>
            <a:ext cx="3823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hlinkClick r:id="rId3"/>
              </a:rPr>
              <a:t>Fonte: http://www.saude.pr.gov.br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DIAGNÓSTICO PRECOCE</a:t>
            </a:r>
            <a:br>
              <a:rPr lang="pt-BR" dirty="0" smtClean="0">
                <a:solidFill>
                  <a:schemeClr val="tx1"/>
                </a:solidFill>
              </a:rPr>
            </a:br>
            <a:r>
              <a:rPr lang="pt-BR" dirty="0" smtClean="0">
                <a:solidFill>
                  <a:schemeClr val="tx1"/>
                </a:solidFill>
              </a:rPr>
              <a:t>NA DEFICIÊNCIA AUDITIVA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3" name="Picture 2" descr="C:\Documents and Settings\Tiag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12776"/>
            <a:ext cx="6768752" cy="50700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FUNÇÃO AUDITIVA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85192" y="1556792"/>
            <a:ext cx="8147248" cy="4781128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A audição desempenha um papel preponderante e decisivo na aquisição e no desenvolvimento da linguagem oral. Desta forma,  a detecção precoce da deficiência auditiva é de essencial importância para prevenir ou diminuir os possíveis riscos e desvios que possam surgir no desenvolvimento global da criança ( Oliveira </a:t>
            </a:r>
            <a:r>
              <a:rPr lang="pt-BR" sz="2800" dirty="0" err="1" smtClean="0"/>
              <a:t>et</a:t>
            </a:r>
            <a:r>
              <a:rPr lang="pt-BR" sz="2800" dirty="0" smtClean="0"/>
              <a:t> al., 1998 ).</a:t>
            </a:r>
            <a:endParaRPr lang="pt-BR" sz="2800" dirty="0"/>
          </a:p>
        </p:txBody>
      </p:sp>
    </p:spTree>
  </p:cSld>
  <p:clrMapOvr>
    <a:masterClrMapping/>
  </p:clrMapOvr>
  <p:transition>
    <p:dissolv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268760"/>
            <a:ext cx="8568952" cy="381642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A evolução infantil depende basicamente de dois fatores: características individuais da criança - condições orgânicas e afetivas – e características do  ambiente - aspectos sócio-familiares  e  oportunidades de aprendizagem. O desenvolvimento global - cognitivo, linguístico  e emocional - será  determinado pelo  processo de  interação  desses fatores ( </a:t>
            </a:r>
            <a:r>
              <a:rPr lang="pt-BR" sz="2800" dirty="0" err="1" smtClean="0"/>
              <a:t>Zorzi</a:t>
            </a:r>
            <a:r>
              <a:rPr lang="pt-BR" sz="2800" dirty="0" smtClean="0"/>
              <a:t>, 1993 ).</a:t>
            </a:r>
            <a:endParaRPr lang="pt-BR" sz="2800" dirty="0"/>
          </a:p>
        </p:txBody>
      </p:sp>
    </p:spTree>
  </p:cSld>
  <p:clrMapOvr>
    <a:masterClrMapping/>
  </p:clrMapOvr>
  <p:transition>
    <p:dissolv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424936" cy="633670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A detecção da deficiência auditiva deve ser realizada nos primeiros meses de vida. Portanto, os profissionais que têm contato com crianças devem estar preparados para identificar alterações da audição  e </a:t>
            </a:r>
            <a:r>
              <a:rPr lang="pt-BR" sz="2800" dirty="0" err="1" smtClean="0"/>
              <a:t>encaminhá</a:t>
            </a:r>
            <a:r>
              <a:rPr lang="pt-BR" sz="2800" dirty="0" smtClean="0"/>
              <a:t> - </a:t>
            </a:r>
            <a:r>
              <a:rPr lang="pt-BR" sz="2800" dirty="0" err="1" smtClean="0"/>
              <a:t>las</a:t>
            </a:r>
            <a:r>
              <a:rPr lang="pt-BR" sz="2800" dirty="0" smtClean="0"/>
              <a:t>  para avaliação auditiva. O ideal seria que todas as crianças fossem submetidas a uma avaliação audiológica no período neonatal. Uma perda de audição não identificada pode ter consequências devastadoras sobre o desenvolvimento da palavra e da linguagem da criança, mas também sobre seu comportamento psíquico e social ( Oliveira </a:t>
            </a:r>
            <a:r>
              <a:rPr lang="pt-BR" sz="2800" dirty="0" err="1" smtClean="0"/>
              <a:t>et</a:t>
            </a:r>
            <a:r>
              <a:rPr lang="pt-BR" sz="2800" dirty="0" smtClean="0"/>
              <a:t> al., 1990; </a:t>
            </a:r>
            <a:r>
              <a:rPr lang="pt-BR" sz="2800" dirty="0" err="1" smtClean="0"/>
              <a:t>Roslyng</a:t>
            </a:r>
            <a:r>
              <a:rPr lang="pt-BR" sz="2800" dirty="0" smtClean="0"/>
              <a:t> - Jensen, 1997 ).</a:t>
            </a:r>
            <a:endParaRPr lang="pt-BR" sz="2800" dirty="0"/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Formas de atendimento em sala Psicopedagogia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67544" y="1844824"/>
            <a:ext cx="843528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Conduta da professora: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criança sentada em uma cadeira e a professora deverá ficar atrás dela com espaçamento de mais ou menos um metro e começar com os sons.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criança localiza o som do apito:      sim (  ) não ( 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Palmas                                                sim (  ) não ( 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Pés                                                      sim (  ) não (  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Palavras  (cadeado / tatu / patada)     sim (  ) não (  )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06090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Discriminação auditiva (lista de repetição de palavras)</a:t>
            </a:r>
            <a:br>
              <a:rPr lang="pt-BR" sz="2000" dirty="0" smtClean="0">
                <a:solidFill>
                  <a:schemeClr val="tx1"/>
                </a:solidFill>
              </a:rPr>
            </a:br>
            <a:r>
              <a:rPr lang="pt-BR" sz="2000" dirty="0" smtClean="0">
                <a:solidFill>
                  <a:schemeClr val="tx1"/>
                </a:solidFill>
              </a:rPr>
              <a:t>Atrás da criança, peça que ela repita as seguintes palavras: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122912" cy="487375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Pato, bato, tato, mato, dado, rato, bola, cola, gola, prato, pluma, blusa, cruza, clave, cravo, faça, vaca, farinha, varinha, abelha, aveia, vala, foca, quiabo, quina, jiló, lixo, chave, chuveiro, bengala, banguela, óculos, problema, cinzeiro, sandália.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Ditado de </a:t>
            </a:r>
            <a:r>
              <a:rPr lang="pt-BR" dirty="0" smtClean="0">
                <a:solidFill>
                  <a:srgbClr val="FF0000"/>
                </a:solidFill>
              </a:rPr>
              <a:t>palavras:Adequar a faixa etária</a:t>
            </a:r>
          </a:p>
          <a:p>
            <a:endParaRPr lang="pt-BR" dirty="0"/>
          </a:p>
        </p:txBody>
      </p:sp>
      <p:pic>
        <p:nvPicPr>
          <p:cNvPr id="4" name="Picture 2" descr="C:\Documents and Settings\Tiago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789040"/>
            <a:ext cx="2914650" cy="1571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Distúrbios da aquisição da linguagem e da aprendizagem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3" name="Picture 2" descr="C:\Documents and Settings\Tiago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5832648" cy="473170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75240" cy="5997280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Grande parte das queixas relatadas na clínica pediátrica, neurológica, neuropsicológica e </a:t>
            </a:r>
            <a:r>
              <a:rPr lang="pt-BR" dirty="0" err="1" smtClean="0"/>
              <a:t>fonoaudiológica</a:t>
            </a:r>
            <a:r>
              <a:rPr lang="pt-BR" dirty="0" smtClean="0"/>
              <a:t> infantil refere-se a alterações no processo de aprendizagem e/ou atraso na aquisição da linguagem.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Acredita-se que as dificuldades de aprendizagem estejam intimamente relacionadas a história prévia de atraso na aquisição da linguagem. As dificuldades de linguagem referem-se a alterações no processo de desenvolvimento da expressão e recepção verbal e/ou escrita. Por isso, a necessidade de identificação precoce dessas alterações no curso normal do desenvolvimento evita posteriores (sic) </a:t>
            </a:r>
            <a:r>
              <a:rPr lang="pt-BR" dirty="0" err="1" smtClean="0"/>
              <a:t>conseqüências</a:t>
            </a:r>
            <a:r>
              <a:rPr lang="pt-BR" dirty="0" smtClean="0"/>
              <a:t> educacionais e sociais desfavoráveis 1.</a:t>
            </a:r>
          </a:p>
          <a:p>
            <a:pPr>
              <a:buNone/>
            </a:pPr>
            <a:endParaRPr lang="pt-BR" dirty="0" smtClean="0"/>
          </a:p>
          <a:p>
            <a:r>
              <a:rPr lang="pt-BR" sz="1100" dirty="0" smtClean="0"/>
              <a:t>1 Fonoaudióloga. Aluna do curso de Mestrado em Medicina e Ciências da Saúde, Programas de Neurologia Infantil e Neuropsicologia, Serviço de Neurologia, Hospital São Lucas, Pontifícia Universidade Católica do Rio Grande do Sul (PUCRS).</a:t>
            </a:r>
            <a:endParaRPr lang="pt-BR" sz="1100" dirty="0"/>
          </a:p>
        </p:txBody>
      </p:sp>
    </p:spTree>
  </p:cSld>
  <p:clrMapOvr>
    <a:masterClrMapping/>
  </p:clrMapOvr>
  <p:transition>
    <p:dissolv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Desenvolvimento da linguagem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363272" cy="5493224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Muito antes de começar a falar, a criança está habilitada a usar o olhar, a expressão facial e o gesto para comunicar-se com os outros. Tem também capacidade para discriminar precocemente os sons da fala. A aprendizagem do código (sic) </a:t>
            </a:r>
            <a:r>
              <a:rPr lang="pt-BR" sz="2800" dirty="0" err="1" smtClean="0"/>
              <a:t>lingüístico</a:t>
            </a:r>
            <a:r>
              <a:rPr lang="pt-BR" sz="2800" dirty="0" smtClean="0"/>
              <a:t> se baseia no conhecimento adquirido em relação a objetos, ações, locais, propriedades, etc. Resulta da interação complexa entre as capacidades biológicas inatas e a estimulação ambiental e evolui de acordo com a progressão do desenvolvimento neuropsicomotor.</a:t>
            </a:r>
            <a:endParaRPr lang="pt-BR" sz="28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323850" y="1125538"/>
            <a:ext cx="82296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A relação cognitiva sujeito/objeto é uma relação dialética porque se trata de processos de assimilação (por meio de esquemas de ação, </a:t>
            </a:r>
            <a:r>
              <a:rPr kumimoji="0" lang="pt-B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conceitualizações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 ou teorizações, segundo os níveis) que procedem por aproximações sucessivas e através dos quais o objeto apresenta novos aspectos, características, propriedades, etc. que um sujeito também em modificação vai reconhecendo. Tal relação dialética é um produto da interação, através da ação, dos processos antagônicos (mas indissociáveis) de assimilação e acomodação. (Piaget, 1980)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Tabela - Desenvolvimento da linguagem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76808" y="1600200"/>
            <a:ext cx="7467600" cy="4873752"/>
          </a:xfrm>
        </p:spPr>
        <p:txBody>
          <a:bodyPr/>
          <a:lstStyle/>
          <a:p>
            <a:r>
              <a:rPr lang="pt-BR" dirty="0" smtClean="0"/>
              <a:t>Ver tabela do Artigo, p. 2</a:t>
            </a:r>
          </a:p>
          <a:p>
            <a:endParaRPr lang="pt-BR" dirty="0" smtClean="0"/>
          </a:p>
          <a:p>
            <a:pPr algn="ctr">
              <a:buNone/>
            </a:pPr>
            <a:r>
              <a:rPr lang="pt-BR" dirty="0" smtClean="0"/>
              <a:t>Distúrbios da aquisição da linguagem e da aprendizagem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entury Schoolbook" pitchFamily="18" charset="0"/>
              </a:rPr>
              <a:t>LEGASTENIA OU DISLEXIA?</a:t>
            </a:r>
            <a:endParaRPr kumimoji="0" lang="pt-BR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14339" name="Espaço Reservado para Conteúdo 2"/>
          <p:cNvSpPr>
            <a:spLocks noGrp="1"/>
          </p:cNvSpPr>
          <p:nvPr>
            <p:ph sz="quarter" idx="4294967295"/>
          </p:nvPr>
        </p:nvSpPr>
        <p:spPr bwMode="auto">
          <a:xfrm>
            <a:off x="250825" y="2133600"/>
            <a:ext cx="83534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500"/>
              <a:buFont typeface="Wingdings" pitchFamily="2" charset="2"/>
              <a:buChar char=""/>
              <a:tabLst/>
            </a:pPr>
            <a:r>
              <a:rPr kumimoji="0" lang="pt-BR" sz="2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Legastenia</a:t>
            </a:r>
            <a:r>
              <a:rPr kumimoji="0" lang="pt-B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 é uma inabilidade do controle dos movimentos oculares cujo impacto negativo atinge o desempenho nas tarefas de leitura e escrita.</a:t>
            </a:r>
            <a:br>
              <a:rPr kumimoji="0" lang="pt-B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</a:br>
            <a:r>
              <a:rPr kumimoji="0" lang="pt-B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É considerado por muitos pesquisadores como sinônimo de dislexia e faz com que crianças afetadas troquem letras ao ler e escrever e, por isso, não conseguem compreender frases inteiras.</a:t>
            </a:r>
            <a:br>
              <a:rPr kumimoji="0" lang="pt-B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</a:br>
            <a:r>
              <a:rPr kumimoji="0" lang="pt-BR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Resultados de pesquisas controladas em laboratórios mostraram que várias crianças não conseguiam controlar certos movimentos oculares com precisão , ou seja, sofriam de um distúrbio do direcionamento do olhar.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entury Schoolbook" pitchFamily="18" charset="0"/>
              </a:rPr>
              <a:t>LEGASTENIA OU DISLEXIA?</a:t>
            </a:r>
            <a:endParaRPr kumimoji="0" lang="pt-BR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56323" name="Espaço Reservado para Conteúdo 2"/>
          <p:cNvSpPr>
            <a:spLocks noGrp="1"/>
          </p:cNvSpPr>
          <p:nvPr>
            <p:ph sz="quarter" idx="4294967295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Normalmente reagimos a um novo objeto em nosso campo de visão com o reflexo optomotor, um rápido movimento ocular. Entretanto, esse reflexo tem um oponente controlado pelas regiões do </a:t>
            </a:r>
            <a:r>
              <a:rPr kumimoji="0" lang="pt-B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lobo parietal no córtex</a:t>
            </a: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 cerebral responsável pela concentração. Esse oponente cuida para que o olhar não desvie rapidamente reforçando, com essa medida, a capacidade de fixação.</a:t>
            </a: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entury Schoolbook" pitchFamily="18" charset="0"/>
              </a:rPr>
              <a:t>LEGASTENIA OU DISLEXIA?</a:t>
            </a:r>
            <a:endParaRPr kumimoji="0" lang="pt-BR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1506" name="Espaço Reservado para Conteúdo 2"/>
          <p:cNvSpPr>
            <a:spLocks noGrp="1"/>
          </p:cNvSpPr>
          <p:nvPr>
            <p:ph sz="quarter" idx="4294967295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Dislexia tem base neurológica, e que existe uma incidência expressiva de fator genético em suas causas, transmitido por um gene de uma pequena ramificação do cromossomo # 6 que, por ser dominante, torna Dislexia altamente hereditária, o que justifica que se repita nas mesmas famílias (...)</a:t>
            </a: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entury Schoolbook" pitchFamily="18" charset="0"/>
              </a:rPr>
              <a:t>LEGASTENIA OU DISLEXIA?</a:t>
            </a:r>
            <a:endParaRPr kumimoji="0" lang="pt-BR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57347" name="Espaço Reservado para Conteúdo 2"/>
          <p:cNvSpPr>
            <a:spLocks noGrp="1"/>
          </p:cNvSpPr>
          <p:nvPr>
            <p:ph sz="quarter" idx="4294967295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O disléxico tem mais desenvolvida área específica de seu hemisfério cerebral lateral-direito do que leitores normais. Condição que, segundo estudiosos, justificaria seus "dons" como expressão significativa desse potencial, que está relacionado à sensibilidade, artes, atletismo, mecânica, visualização em 3 dimenções, criatividade na solução de problemas e habilidades intuitivas (...)</a:t>
            </a: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entury Schoolbook" pitchFamily="18" charset="0"/>
              </a:rPr>
              <a:t>LEGASTENIA OU DISLEXIA?</a:t>
            </a:r>
            <a:endParaRPr kumimoji="0" lang="pt-BR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58371" name="Espaço Reservado para Conteúdo 2"/>
          <p:cNvSpPr>
            <a:spLocks noGrp="1"/>
          </p:cNvSpPr>
          <p:nvPr>
            <p:ph sz="quarter" idx="4294967295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(...) a falta de consenso no entendimento do que é Dislexia, começou a partir da decodificação do termo criado para nomear essas específicas dificuldades de aprendizado; que foi elegido o significado latino dys, como dificuldade; e lexia, como palavra. Mas que é na decodificação do sentido da derivação grega de </a:t>
            </a:r>
            <a:r>
              <a:rPr kumimoji="0" lang="pt-B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Dislexia, </a:t>
            </a: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que está a significação intrínsica do termo: </a:t>
            </a:r>
            <a:r>
              <a:rPr kumimoji="0" lang="pt-B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dys</a:t>
            </a: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, significando imperfeito como </a:t>
            </a:r>
            <a:r>
              <a:rPr kumimoji="0" lang="pt-B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disfunção</a:t>
            </a: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, isto é, uma função anormal ou prejudicada; e</a:t>
            </a:r>
            <a:r>
              <a:rPr kumimoji="0" lang="pt-B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lexia</a:t>
            </a: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 que, do grego, dá significação mais ampla ao termo </a:t>
            </a:r>
            <a:r>
              <a:rPr kumimoji="0" lang="pt-B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palavra, </a:t>
            </a: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isto é, como </a:t>
            </a:r>
            <a:r>
              <a:rPr kumimoji="0" lang="pt-B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Linguagem</a:t>
            </a: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 em seu sentido abrangente.</a:t>
            </a: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entury Schoolbook" pitchFamily="18" charset="0"/>
              </a:rPr>
              <a:t>LEGASTENIA OU DISLEXIA?</a:t>
            </a:r>
            <a:endParaRPr kumimoji="0" lang="pt-BR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59395" name="Espaço Reservado para Conteúdo 2"/>
          <p:cNvSpPr>
            <a:spLocks noGrp="1"/>
          </p:cNvSpPr>
          <p:nvPr>
            <p:ph sz="quarter" idx="4294967295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O maior problema para assimilarmos esta realidade está no conceito arcaico de que: "quem é bom, é bom em tudo"; isto é, a pessoa, porque inteligente, tem que saber tudo e ser habilidosa em tudo o que faz. Posição equivocada que Howard Gardner aprofundou com excepcional mestria, em suas pesquisas e estudos registrados, especialmente, em sua obra Inteligências Múltiplas. Insight que ele transformou em pesquisa cientificamente comprovada, que o alçou à posição de um dos maiores educadores de todos os tempos.</a:t>
            </a: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Conteúdo 2"/>
          <p:cNvSpPr>
            <a:spLocks noGrp="1"/>
          </p:cNvSpPr>
          <p:nvPr>
            <p:ph sz="quarter" idx="4294967295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 Dislexia = Dificuldade de decodificação simbólica.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Legastenia = Dificuldade de concentração sobre um ponto proposto, foco olhar!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Piaget = Cognição e Desenvolvimento – Inato;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Gardner = Potenciais de Inteligências.</a:t>
            </a: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19" name="Espaço Reservado para Conteúdo 2"/>
          <p:cNvSpPr>
            <a:spLocks noGrp="1"/>
          </p:cNvSpPr>
          <p:nvPr>
            <p:ph sz="quarter" idx="4294967295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 Dislexia = Dificuldade de decodificação simbólica.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Legastenia = Dificuldade de concentração sobre um ponto proposto, foco olhar!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Piaget = Cognição e Desenvolvimento – Inato;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Gardner = Potenciais de Inteligências.</a:t>
            </a: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20" name="Espaço Reservado para Conteúdo 2"/>
          <p:cNvSpPr>
            <a:spLocks noGrp="1"/>
          </p:cNvSpPr>
          <p:nvPr>
            <p:ph sz="quarter" idx="4294967295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 Dislexia = Dificuldade de decodificação simbólica.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Legastenia = Dificuldade de concentração sobre um ponto proposto, foco olhar!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Piaget = Cognição e Desenvolvimento – Inato;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Gardner = Potenciais de Inteligências.</a:t>
            </a: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 idx="4294967295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0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Century Schoolbook" pitchFamily="18" charset="0"/>
              </a:rPr>
              <a:t>REFERÊNCIAS</a:t>
            </a:r>
            <a:endParaRPr kumimoji="0" lang="pt-BR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21507" name="Espaço Reservado para Conteúdo 2"/>
          <p:cNvSpPr>
            <a:spLocks noGrp="1"/>
          </p:cNvSpPr>
          <p:nvPr>
            <p:ph sz="quarter" idx="4294967295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ALLIENDE, Felipe, CONDEMARÍN, Mabel. </a:t>
            </a:r>
            <a:r>
              <a:rPr kumimoji="0" lang="pt-B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Leitura: teoria, avaliação e desenvolvimento. Tradução de José Cláudio de Almeida Abreu</a:t>
            </a: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. Porto Alegre: Artes Médicas, 1987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CARRARA, Kester (Org.). </a:t>
            </a:r>
            <a:r>
              <a:rPr kumimoji="0" lang="pt-B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Introdução à Psicologia da Educação</a:t>
            </a: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. São Paulo: Avercamp, 2004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DUBOIS, Jean ET alii. </a:t>
            </a:r>
            <a:r>
              <a:rPr kumimoji="0" lang="pt-B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Dicionário de Lingüística</a:t>
            </a: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. Sã Paulo: Cultrix, 1993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FONSECA, V., </a:t>
            </a:r>
            <a:r>
              <a:rPr kumimoji="0" lang="pt-B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Cognição, Neuropsicologia e Aprendizagem</a:t>
            </a: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. Petrópolis: Vozes. 2007. ISBN: 8532634800.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Espaço Reservado para Conteúdo 2"/>
          <p:cNvSpPr>
            <a:spLocks noGrp="1"/>
          </p:cNvSpPr>
          <p:nvPr>
            <p:ph sz="quarter" idx="4294967295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Eixo Temático – 1: Síndrome de Down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2"/>
              </a:rPr>
              <a:t>http://www.scielo.br/scielo.php?script=sci_arttext&amp;pid=S0102-79722006000100008&amp;lng=pt&amp;nrm=iso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3"/>
              </a:rPr>
              <a:t>http://www.scielo.br/scielo.php?script=sci_arttext&amp;pid=S1413-65382006000100009&amp;lng=pt&amp;nrm=iso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 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Eixo Temático – 2: Leitura escrita e falada – Dislexia 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4"/>
              </a:rPr>
              <a:t>http://www.scielo.br/scielo.php?script=sci_arttext&amp;pid=S1516-80342007000200008&amp;lng=pt&amp;nrm=iso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5"/>
              </a:rPr>
              <a:t>http://www.scielo.br/scielo.php?script=sci_arttext&amp;pid=S1516-18462008005000001&amp;lng=pt&amp;nrm=iso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 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Eixo Temático – 3: Hiperatividade – TDAH 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6"/>
              </a:rPr>
              <a:t>http://www.scielo.br/scielo.php?script=sci_arttext&amp;pid=S0101-60832004000300002&amp;lng=pt&amp;nrm=iso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7"/>
              </a:rPr>
              <a:t>http://www.scielo.br/scielo.php?script=sci_arttext&amp;pid=S0102-37722009000100011&amp;lng=pt&amp;nrm=iso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Eixo Temático – 4: Audição e Visão na escola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8"/>
              </a:rPr>
              <a:t>http://www.scielo.br/scielo.php?script=sci_arttext&amp;pid=S1413-65382006000300005&amp;lng=pt&amp;nrm=iso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9"/>
              </a:rPr>
              <a:t>http://www.scielo.br/pdf/rpp/v26n2/a03v26n2.pdf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10"/>
              </a:rPr>
              <a:t>http://www.scielo.br/scielo.php?pid=S0034-72992004000300023&amp;script=sci_arttext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Eixo Temático – 5: Influências da estimulação na infância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11"/>
              </a:rPr>
              <a:t>http://www.alb.com.br/anais16/sem13pdf/sm13ss06_04.pdf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12"/>
              </a:rPr>
              <a:t>http://www.alb.com.br/anais16/sem13pdf/sm13ss17_01.pdf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 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Eixo Temático – 6: Síndrome do cromossomo X – frágil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13"/>
              </a:rPr>
              <a:t>http://www.cefac.br/revista/revista54/Artigo%204.pdf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pt-B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14"/>
              </a:rPr>
              <a:t>http://www.scielo.br/scielo.php?script=sci_arttext&amp;pid=S0004-282X2002000600018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600"/>
              <a:buFont typeface="Wingdings" pitchFamily="2" charset="2"/>
              <a:buChar char=""/>
              <a:tabLst/>
            </a:pPr>
            <a:r>
              <a: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 </a:t>
            </a:r>
            <a:endParaRPr kumimoji="0" lang="pt-BR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23850" y="119697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assimilar um objeto a um esquema torna (...) a conferir a esse objeto uma ou mais significações e é essa atribuição de significações que comporta, então, um sistema mais ou menos complexo de inferências, mesmo quando ela tem lugar por constatação. Em resumo, poder-se-ia dizer então que uma assimilação é uma associação acompanhada de inferência. (Piaget, 1976, p. 59)</a:t>
            </a: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51520" y="1443841"/>
            <a:ext cx="86409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FERNÁNDEZ, Alicia. A Inteligência Aprisionada. Porto Alegre, </a:t>
            </a:r>
            <a:r>
              <a:rPr lang="pt-BR" dirty="0" err="1"/>
              <a:t>ArtMed</a:t>
            </a:r>
            <a:r>
              <a:rPr lang="pt-BR" dirty="0"/>
              <a:t>, 1991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PAÍN, Sara. Diagnóstico e Tratamento dos Problemas de Aprendizagem. 3ª edição Porto Alegre, Artes Médicas, 1989</a:t>
            </a:r>
          </a:p>
          <a:p>
            <a:endParaRPr lang="pt-BR" dirty="0"/>
          </a:p>
          <a:p>
            <a:r>
              <a:rPr lang="pt-BR" dirty="0"/>
              <a:t>ANDRADE, Márcia Siqueira de. A escrita inconsciente e a leitura do invisível: uma contribuição às bases teóricas da psicopedagogia.1ªedição,São Paulo,</a:t>
            </a:r>
            <a:r>
              <a:rPr lang="pt-BR" dirty="0" err="1"/>
              <a:t>Memnon</a:t>
            </a:r>
            <a:r>
              <a:rPr lang="pt-BR" dirty="0"/>
              <a:t> Edições Científicas,2002.CRUZ, Ivan </a:t>
            </a:r>
            <a:r>
              <a:rPr lang="pt-BR" dirty="0" err="1"/>
              <a:t>Dionizio</a:t>
            </a:r>
            <a:r>
              <a:rPr lang="pt-BR" dirty="0"/>
              <a:t>;Sociologia </a:t>
            </a:r>
            <a:r>
              <a:rPr lang="pt-BR" dirty="0" err="1" smtClean="0"/>
              <a:t>infantil_Unb</a:t>
            </a:r>
            <a:r>
              <a:rPr lang="pt-BR" dirty="0" smtClean="0"/>
              <a:t>;Brasília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ESTRUTURA E APRENDIZAGEM</a:t>
            </a:r>
            <a:br>
              <a:rPr lang="pt-BR" dirty="0" smtClean="0">
                <a:solidFill>
                  <a:schemeClr val="tx1"/>
                </a:solidFill>
              </a:rPr>
            </a:b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sz="quarter" idx="4294967295"/>
          </p:nvPr>
        </p:nvSpPr>
        <p:spPr bwMode="auto">
          <a:xfrm>
            <a:off x="457200" y="1600200"/>
            <a:ext cx="807524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Na concepção piagetiana, a aquisição de conhecimento só ocorre mediante a consolidação das estruturas de pensamento e portanto sempre se dá após a consolidação do </a:t>
            </a:r>
            <a:r>
              <a:rPr kumimoji="0" lang="pt-B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hlinkClick r:id="rId2" tooltip="Esquema"/>
              </a:rPr>
              <a:t>esquema</a:t>
            </a:r>
            <a:r>
              <a:rPr kumimoji="0" lang="pt-B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 que a suporta, da mesma forma a passagem de um estádio a outro está dependente da consolidação e superação do anterior. </a:t>
            </a:r>
            <a:endParaRPr kumimoji="0" lang="pt-BR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sz="quarter" idx="4294967295"/>
          </p:nvPr>
        </p:nvSpPr>
        <p:spPr bwMode="auto">
          <a:xfrm>
            <a:off x="323528" y="908720"/>
            <a:ext cx="81581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Para Piaget, o desenvolvimento ocorre de forma que as aquisições de um período sejam</a:t>
            </a:r>
            <a:r>
              <a:rPr kumimoji="0" lang="pt-B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 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necessariamente integradas nos períodos posteriores.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None/>
              <a:tabLst/>
            </a:pP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ts val="1700"/>
              <a:buFont typeface="Wingdings" pitchFamily="2" charset="2"/>
              <a:buChar char=""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</a:rPr>
              <a:t>Sua teoria depende de 4 elementos: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377</TotalTime>
  <Words>2383</Words>
  <Application>Microsoft Office PowerPoint</Application>
  <PresentationFormat>Apresentação na tela (4:3)</PresentationFormat>
  <Paragraphs>181</Paragraphs>
  <Slides>50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51" baseType="lpstr">
      <vt:lpstr>Balcão Envidraçado</vt:lpstr>
      <vt:lpstr>Psicolinguística: Linguagem e Escrita</vt:lpstr>
      <vt:lpstr>Processo de Ensino e Aprendizagem </vt:lpstr>
      <vt:lpstr>Slide 3</vt:lpstr>
      <vt:lpstr>Slide 4</vt:lpstr>
      <vt:lpstr>Slide 5</vt:lpstr>
      <vt:lpstr>ESTRUTURA E APRENDIZAGEM </vt:lpstr>
      <vt:lpstr>Slide 7</vt:lpstr>
      <vt:lpstr>Slide 8</vt:lpstr>
      <vt:lpstr>Slide 9</vt:lpstr>
      <vt:lpstr>Slide 10</vt:lpstr>
      <vt:lpstr>Slide 11</vt:lpstr>
      <vt:lpstr>Slide 12</vt:lpstr>
      <vt:lpstr>Englobando três áreas principais: </vt:lpstr>
      <vt:lpstr>Slide 14</vt:lpstr>
      <vt:lpstr>Modalidades de aprendizagem </vt:lpstr>
      <vt:lpstr>Slide 16</vt:lpstr>
      <vt:lpstr>Modalidade sintomatizada</vt:lpstr>
      <vt:lpstr>Slide 18</vt:lpstr>
      <vt:lpstr>Slide 19</vt:lpstr>
      <vt:lpstr>Slide 20</vt:lpstr>
      <vt:lpstr>Etiologia na área Psicolinguística do desenvolvimento</vt:lpstr>
      <vt:lpstr>Etiologia</vt:lpstr>
      <vt:lpstr>Classes de estudos etiológicos</vt:lpstr>
      <vt:lpstr>Slide 24</vt:lpstr>
      <vt:lpstr>Fatores Etiológicos da Deficiência Mental</vt:lpstr>
      <vt:lpstr>Slide 26</vt:lpstr>
      <vt:lpstr>Fatores da DM – Deficiência mental</vt:lpstr>
      <vt:lpstr>Ambientais </vt:lpstr>
      <vt:lpstr>Fatores pós-natais:</vt:lpstr>
      <vt:lpstr>Multifatorial </vt:lpstr>
      <vt:lpstr>DIAGNÓSTICO PRECOCE NA DEFICIÊNCIA AUDITIVA</vt:lpstr>
      <vt:lpstr>FUNÇÃO AUDITIVA</vt:lpstr>
      <vt:lpstr>Slide 33</vt:lpstr>
      <vt:lpstr>Slide 34</vt:lpstr>
      <vt:lpstr>Formas de atendimento em sala Psicopedagogia</vt:lpstr>
      <vt:lpstr>Discriminação auditiva (lista de repetição de palavras) Atrás da criança, peça que ela repita as seguintes palavras:</vt:lpstr>
      <vt:lpstr>Distúrbios da aquisição da linguagem e da aprendizagem</vt:lpstr>
      <vt:lpstr>Slide 38</vt:lpstr>
      <vt:lpstr>Desenvolvimento da linguagem</vt:lpstr>
      <vt:lpstr>Tabela - Desenvolvimento da linguagem</vt:lpstr>
      <vt:lpstr>LEGASTENIA OU DISLEXIA?</vt:lpstr>
      <vt:lpstr>LEGASTENIA OU DISLEXIA?</vt:lpstr>
      <vt:lpstr>LEGASTENIA OU DISLEXIA?</vt:lpstr>
      <vt:lpstr>LEGASTENIA OU DISLEXIA?</vt:lpstr>
      <vt:lpstr>LEGASTENIA OU DISLEXIA?</vt:lpstr>
      <vt:lpstr>LEGASTENIA OU DISLEXIA?</vt:lpstr>
      <vt:lpstr>Slide 47</vt:lpstr>
      <vt:lpstr>REFERÊNCIAS</vt:lpstr>
      <vt:lpstr>Slide 49</vt:lpstr>
      <vt:lpstr>Slide 50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Tiago</dc:creator>
  <cp:lastModifiedBy>Tiago</cp:lastModifiedBy>
  <cp:revision>17</cp:revision>
  <dcterms:created xsi:type="dcterms:W3CDTF">2012-11-08T20:04:53Z</dcterms:created>
  <dcterms:modified xsi:type="dcterms:W3CDTF">2012-11-09T22:42:07Z</dcterms:modified>
</cp:coreProperties>
</file>