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272" r:id="rId3"/>
    <p:sldId id="271" r:id="rId4"/>
    <p:sldId id="289" r:id="rId5"/>
    <p:sldId id="290" r:id="rId6"/>
    <p:sldId id="291" r:id="rId7"/>
    <p:sldId id="292" r:id="rId8"/>
    <p:sldId id="293" r:id="rId9"/>
    <p:sldId id="307" r:id="rId10"/>
    <p:sldId id="306" r:id="rId11"/>
    <p:sldId id="308" r:id="rId12"/>
    <p:sldId id="344" r:id="rId13"/>
    <p:sldId id="348" r:id="rId14"/>
    <p:sldId id="349" r:id="rId15"/>
    <p:sldId id="350" r:id="rId16"/>
    <p:sldId id="351" r:id="rId17"/>
    <p:sldId id="347" r:id="rId18"/>
    <p:sldId id="346" r:id="rId19"/>
    <p:sldId id="353" r:id="rId20"/>
    <p:sldId id="352" r:id="rId21"/>
    <p:sldId id="355" r:id="rId22"/>
    <p:sldId id="309" r:id="rId23"/>
    <p:sldId id="310" r:id="rId24"/>
    <p:sldId id="311" r:id="rId25"/>
    <p:sldId id="299"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257" r:id="rId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08" y="-6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DE08198A-0CAC-4091-A713-295EAF25EABC}" type="datetimeFigureOut">
              <a:rPr lang="pt-BR" smtClean="0"/>
              <a:pPr/>
              <a:t>12/9/2013</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99B967DA-55A6-49DD-BFE5-F60D66CA3113}"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08198A-0CAC-4091-A713-295EAF25EABC}" type="datetimeFigureOut">
              <a:rPr lang="pt-BR" smtClean="0"/>
              <a:pPr/>
              <a:t>12/9/2013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B967DA-55A6-49DD-BFE5-F60D66CA3113}" type="slidenum">
              <a:rPr lang="pt-BR" smtClean="0"/>
              <a:pPr/>
              <a:t>‹nº›</a:t>
            </a:fld>
            <a:endParaRPr lang="pt-B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08198A-0CAC-4091-A713-295EAF25EABC}" type="datetimeFigureOut">
              <a:rPr lang="pt-BR" smtClean="0"/>
              <a:pPr/>
              <a:t>12/9/2013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B967DA-55A6-49DD-BFE5-F60D66CA3113}" type="slidenum">
              <a:rPr lang="pt-BR" smtClean="0"/>
              <a:pPr/>
              <a:t>‹nº›</a:t>
            </a:fld>
            <a:endParaRPr lang="pt-B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DE08198A-0CAC-4091-A713-295EAF25EABC}" type="datetimeFigureOut">
              <a:rPr lang="pt-BR" smtClean="0"/>
              <a:pPr/>
              <a:t>12/9/2013</a:t>
            </a:fld>
            <a:endParaRPr lang="pt-BR"/>
          </a:p>
        </p:txBody>
      </p:sp>
      <p:sp>
        <p:nvSpPr>
          <p:cNvPr id="9" name="Espaço Reservado para Número de Slide 8"/>
          <p:cNvSpPr>
            <a:spLocks noGrp="1"/>
          </p:cNvSpPr>
          <p:nvPr>
            <p:ph type="sldNum" sz="quarter" idx="15"/>
          </p:nvPr>
        </p:nvSpPr>
        <p:spPr/>
        <p:txBody>
          <a:bodyPr rtlCol="0"/>
          <a:lstStyle/>
          <a:p>
            <a:fld id="{99B967DA-55A6-49DD-BFE5-F60D66CA3113}" type="slidenum">
              <a:rPr lang="pt-BR" smtClean="0"/>
              <a:pPr/>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DE08198A-0CAC-4091-A713-295EAF25EABC}" type="datetimeFigureOut">
              <a:rPr lang="pt-BR" smtClean="0"/>
              <a:pPr/>
              <a:t>12/9/2013</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99B967DA-55A6-49DD-BFE5-F60D66CA3113}"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DE08198A-0CAC-4091-A713-295EAF25EABC}" type="datetimeFigureOut">
              <a:rPr lang="pt-BR" smtClean="0"/>
              <a:pPr/>
              <a:t>12/9/2013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B967DA-55A6-49DD-BFE5-F60D66CA3113}" type="slidenum">
              <a:rPr lang="pt-BR" smtClean="0"/>
              <a:pPr/>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DE08198A-0CAC-4091-A713-295EAF25EABC}" type="datetimeFigureOut">
              <a:rPr lang="pt-BR" smtClean="0"/>
              <a:pPr/>
              <a:t>12/9/2013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9B967DA-55A6-49DD-BFE5-F60D66CA3113}" type="slidenum">
              <a:rPr lang="pt-BR" smtClean="0"/>
              <a:pPr/>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DE08198A-0CAC-4091-A713-295EAF25EABC}" type="datetimeFigureOut">
              <a:rPr lang="pt-BR" smtClean="0"/>
              <a:pPr/>
              <a:t>12/9/2013</a:t>
            </a:fld>
            <a:endParaRPr lang="pt-BR"/>
          </a:p>
        </p:txBody>
      </p:sp>
      <p:sp>
        <p:nvSpPr>
          <p:cNvPr id="7" name="Espaço Reservado para Número de Slide 6"/>
          <p:cNvSpPr>
            <a:spLocks noGrp="1"/>
          </p:cNvSpPr>
          <p:nvPr>
            <p:ph type="sldNum" sz="quarter" idx="11"/>
          </p:nvPr>
        </p:nvSpPr>
        <p:spPr/>
        <p:txBody>
          <a:bodyPr rtlCol="0"/>
          <a:lstStyle/>
          <a:p>
            <a:fld id="{99B967DA-55A6-49DD-BFE5-F60D66CA3113}" type="slidenum">
              <a:rPr lang="pt-BR" smtClean="0"/>
              <a:pPr/>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E08198A-0CAC-4091-A713-295EAF25EABC}" type="datetimeFigureOut">
              <a:rPr lang="pt-BR" smtClean="0"/>
              <a:pPr/>
              <a:t>12/9/2013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9B967DA-55A6-49DD-BFE5-F60D66CA3113}" type="slidenum">
              <a:rPr lang="pt-BR" smtClean="0"/>
              <a:pPr/>
              <a:t>‹nº›</a:t>
            </a:fld>
            <a:endParaRPr lang="pt-B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DE08198A-0CAC-4091-A713-295EAF25EABC}" type="datetimeFigureOut">
              <a:rPr lang="pt-BR" smtClean="0"/>
              <a:pPr/>
              <a:t>12/9/2013</a:t>
            </a:fld>
            <a:endParaRPr lang="pt-BR"/>
          </a:p>
        </p:txBody>
      </p:sp>
      <p:sp>
        <p:nvSpPr>
          <p:cNvPr id="22" name="Espaço Reservado para Número de Slide 21"/>
          <p:cNvSpPr>
            <a:spLocks noGrp="1"/>
          </p:cNvSpPr>
          <p:nvPr>
            <p:ph type="sldNum" sz="quarter" idx="15"/>
          </p:nvPr>
        </p:nvSpPr>
        <p:spPr/>
        <p:txBody>
          <a:bodyPr rtlCol="0"/>
          <a:lstStyle/>
          <a:p>
            <a:fld id="{99B967DA-55A6-49DD-BFE5-F60D66CA3113}" type="slidenum">
              <a:rPr lang="pt-BR" smtClean="0"/>
              <a:pPr/>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DE08198A-0CAC-4091-A713-295EAF25EABC}" type="datetimeFigureOut">
              <a:rPr lang="pt-BR" smtClean="0"/>
              <a:pPr/>
              <a:t>12/9/2013</a:t>
            </a:fld>
            <a:endParaRPr lang="pt-BR"/>
          </a:p>
        </p:txBody>
      </p:sp>
      <p:sp>
        <p:nvSpPr>
          <p:cNvPr id="18" name="Espaço Reservado para Número de Slide 17"/>
          <p:cNvSpPr>
            <a:spLocks noGrp="1"/>
          </p:cNvSpPr>
          <p:nvPr>
            <p:ph type="sldNum" sz="quarter" idx="11"/>
          </p:nvPr>
        </p:nvSpPr>
        <p:spPr/>
        <p:txBody>
          <a:bodyPr rtlCol="0"/>
          <a:lstStyle/>
          <a:p>
            <a:fld id="{99B967DA-55A6-49DD-BFE5-F60D66CA3113}" type="slidenum">
              <a:rPr lang="pt-BR" smtClean="0"/>
              <a:pPr/>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08198A-0CAC-4091-A713-295EAF25EABC}" type="datetimeFigureOut">
              <a:rPr lang="pt-BR" smtClean="0"/>
              <a:pPr/>
              <a:t>12/9/2013</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9B967DA-55A6-49DD-BFE5-F60D66CA311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tes.unifra.br/Portals/35/Artigos/2007/Vol_1/V-PSICOPEDAGOGIA%5bBAIXA%5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tes.unifra.br/Portals/35/Artigos/2007/Vol_1/V-PSICOPEDAGOGIA%5bBAIXA%5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google.com.br/imgres?imgurl=http://www.reocities.com/CollegePark/Square/8901/caderno.jpg&amp;imgrefurl=http://www.reocities.com/CollegePark/Square/8901/index401.htm&amp;usg=__gxk0iNLPZd5l1ZcbpHwj-hH_gWU=&amp;h=344&amp;w=256&amp;sz=11&amp;hl=pt-br&amp;start=13&amp;zoom=1&amp;tbnid=qNqdgeBrPaLpkM:&amp;tbnh=113&amp;tbnw=84&amp;ei=51yfTb3LDMuitgfwkqT_Ag&amp;prev=/search?q=caderno&amp;hl=pt-br&amp;biw=1003&amp;bih=387&amp;gbv=2&amp;tbm=isch&amp;itbs=1&amp;iact=hc&amp;vpx=371&amp;vpy=16&amp;dur=156&amp;hovh=260&amp;hovw=194&amp;tx=126&amp;ty=275&amp;oei=31yfTb-nKoG6tge-95T1Ag&amp;page=2&amp;ndsp=12&amp;ved=1t:429,r:8,s:13" TargetMode="External"/><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faculdadesequipe.com.br/arquivos/06d6081943cc58f81743b87818a25c37047f15cc.pdf" TargetMode="External"/><Relationship Id="rId13" Type="http://schemas.openxmlformats.org/officeDocument/2006/relationships/hyperlink" Target="http://www2.marilia.unesp.br/revistas/index.php/scheme/article/viewFile/584/468" TargetMode="External"/><Relationship Id="rId3" Type="http://schemas.openxmlformats.org/officeDocument/2006/relationships/hyperlink" Target="http://www.logistica-iec.com.br/Protocolos%20de%20Testes.pdf" TargetMode="External"/><Relationship Id="rId7" Type="http://schemas.openxmlformats.org/officeDocument/2006/relationships/hyperlink" Target="http://www.educonufs.com.br/vcoloquio/cdcoloquio/cdroom/eixo%2014/PDF/Microsoft%20Word%20-%20DIFICULDADES%20DE%20LEITURA%20E%20ESCRITA.pdf" TargetMode="External"/><Relationship Id="rId12" Type="http://schemas.openxmlformats.org/officeDocument/2006/relationships/hyperlink" Target="http://guaiba.ulbra.tche.br/documentos_cursos/sistemas/tcc_estagio/tccII_2007_1/seminario_geandre.pdf" TargetMode="External"/><Relationship Id="rId2" Type="http://schemas.openxmlformats.org/officeDocument/2006/relationships/hyperlink" Target="http://repositorio-aberto.up.pt/bitstream/10216/19867/2/59442.pdf" TargetMode="External"/><Relationship Id="rId1" Type="http://schemas.openxmlformats.org/officeDocument/2006/relationships/slideLayout" Target="../slideLayouts/slideLayout2.xml"/><Relationship Id="rId6" Type="http://schemas.openxmlformats.org/officeDocument/2006/relationships/hyperlink" Target="http://pepsic.bvsalud.org/pdf/psic/v9n2/v9n2a17.pdf" TargetMode="External"/><Relationship Id="rId11" Type="http://schemas.openxmlformats.org/officeDocument/2006/relationships/hyperlink" Target="http://casadopsicologo.com.br/livro.psicopedagogia.pdf" TargetMode="External"/><Relationship Id="rId5" Type="http://schemas.openxmlformats.org/officeDocument/2006/relationships/hyperlink" Target="http://www.perspectivasonline.com.br/revista/2008vol2n7/volume%202(7)%20artigo1.pdf" TargetMode="External"/><Relationship Id="rId10" Type="http://schemas.openxmlformats.org/officeDocument/2006/relationships/hyperlink" Target="http://sites.unifra.br/Portals/35/Artigos/2007/Vol_1/V-PSICOPEDAGOGIA%5bBAIXA%5d.pdf" TargetMode="External"/><Relationship Id="rId4" Type="http://schemas.openxmlformats.org/officeDocument/2006/relationships/hyperlink" Target="http://ensinopedagogico.blogspot.com.br/2010/12/tecnicas-de-intervencao-psicopedagogica.html" TargetMode="External"/><Relationship Id="rId9" Type="http://schemas.openxmlformats.org/officeDocument/2006/relationships/hyperlink" Target="http://site.unitau.br/scripts/prppg/humanas/download/psicopedagogia-N1-1999.pdf" TargetMode="External"/><Relationship Id="rId14" Type="http://schemas.openxmlformats.org/officeDocument/2006/relationships/hyperlink" Target="http://www.educacao.salvador.ba.gov.br/site/documentos/espaco-virtual/espaco-educar/educacao-especial/artigos/ousode~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tes.unifra.br/Portals/35/Artigos/2007/Vol_1/V-PSICOPEDAGOGIA%5bBAIXA%5d.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39718" y="2758460"/>
            <a:ext cx="6604248" cy="1384920"/>
          </a:xfrm>
        </p:spPr>
        <p:txBody>
          <a:bodyPr>
            <a:normAutofit/>
          </a:bodyPr>
          <a:lstStyle/>
          <a:p>
            <a:pPr algn="ctr"/>
            <a:r>
              <a:rPr lang="pt-BR" i="1" dirty="0" smtClean="0">
                <a:solidFill>
                  <a:schemeClr val="tx1"/>
                </a:solidFill>
              </a:rPr>
              <a:t>INTERVENÇÃO </a:t>
            </a:r>
            <a:r>
              <a:rPr lang="pt-BR" i="1" dirty="0" smtClean="0">
                <a:solidFill>
                  <a:schemeClr val="tx1"/>
                </a:solidFill>
              </a:rPr>
              <a:t>EM </a:t>
            </a:r>
            <a:r>
              <a:rPr lang="pt-BR" i="1" dirty="0" smtClean="0">
                <a:solidFill>
                  <a:schemeClr val="tx1"/>
                </a:solidFill>
              </a:rPr>
              <a:t>NEUROPSICOPEDAGOGIA</a:t>
            </a:r>
            <a:endParaRPr lang="pt-BR" dirty="0">
              <a:solidFill>
                <a:schemeClr val="tx1"/>
              </a:solidFill>
            </a:endParaRPr>
          </a:p>
        </p:txBody>
      </p:sp>
      <p:sp>
        <p:nvSpPr>
          <p:cNvPr id="3" name="Subtítulo 2"/>
          <p:cNvSpPr>
            <a:spLocks noGrp="1"/>
          </p:cNvSpPr>
          <p:nvPr>
            <p:ph type="subTitle" idx="1"/>
          </p:nvPr>
        </p:nvSpPr>
        <p:spPr>
          <a:xfrm>
            <a:off x="2286000" y="5517232"/>
            <a:ext cx="6172200" cy="857690"/>
          </a:xfrm>
        </p:spPr>
        <p:txBody>
          <a:bodyPr/>
          <a:lstStyle/>
          <a:p>
            <a:pPr algn="r"/>
            <a:r>
              <a:rPr lang="pt-BR" dirty="0" smtClean="0">
                <a:solidFill>
                  <a:schemeClr val="tx1"/>
                </a:solidFill>
              </a:rPr>
              <a:t>Prof. Esp. Tiago S. de Oliveira</a:t>
            </a:r>
          </a:p>
          <a:p>
            <a:pPr algn="r"/>
            <a:r>
              <a:rPr lang="pt-BR" dirty="0" smtClean="0">
                <a:solidFill>
                  <a:schemeClr val="tx1"/>
                </a:solidFill>
              </a:rPr>
              <a:t>psicotigl@yahoo.com.br</a:t>
            </a:r>
          </a:p>
        </p:txBody>
      </p:sp>
      <p:pic>
        <p:nvPicPr>
          <p:cNvPr id="23555" name="Imagem 2" descr="LOGO.jpg"/>
          <p:cNvPicPr>
            <a:picLocks noChangeAspect="1" noChangeArrowheads="1"/>
          </p:cNvPicPr>
          <p:nvPr/>
        </p:nvPicPr>
        <p:blipFill>
          <a:blip r:embed="rId2" cstate="print"/>
          <a:srcRect/>
          <a:stretch>
            <a:fillRect/>
          </a:stretch>
        </p:blipFill>
        <p:spPr bwMode="auto">
          <a:xfrm>
            <a:off x="6749479" y="19844"/>
            <a:ext cx="2359025" cy="1104900"/>
          </a:xfrm>
          <a:prstGeom prst="rect">
            <a:avLst/>
          </a:prstGeom>
          <a:noFill/>
        </p:spPr>
      </p:pic>
      <p:pic>
        <p:nvPicPr>
          <p:cNvPr id="6" name="Picture 2" descr="C:\Documents and Settings\Tiago\Desktop\imgres.jpg"/>
          <p:cNvPicPr>
            <a:picLocks noChangeAspect="1" noChangeArrowheads="1"/>
          </p:cNvPicPr>
          <p:nvPr/>
        </p:nvPicPr>
        <p:blipFill>
          <a:blip r:embed="rId3" cstate="print"/>
          <a:srcRect/>
          <a:stretch>
            <a:fillRect/>
          </a:stretch>
        </p:blipFill>
        <p:spPr bwMode="auto">
          <a:xfrm>
            <a:off x="2595364" y="232554"/>
            <a:ext cx="2048074" cy="1124744"/>
          </a:xfrm>
          <a:prstGeom prst="rect">
            <a:avLst/>
          </a:prstGeom>
          <a:noFill/>
        </p:spPr>
      </p:pic>
      <p:sp>
        <p:nvSpPr>
          <p:cNvPr id="8" name="Retângulo 7"/>
          <p:cNvSpPr/>
          <p:nvPr/>
        </p:nvSpPr>
        <p:spPr>
          <a:xfrm>
            <a:off x="1785918" y="1610013"/>
            <a:ext cx="3786214" cy="461665"/>
          </a:xfrm>
          <a:prstGeom prst="rect">
            <a:avLst/>
          </a:prstGeom>
          <a:noFill/>
        </p:spPr>
        <p:txBody>
          <a:bodyPr wrap="square" lIns="91440" tIns="45720" rIns="91440" bIns="45720">
            <a:spAutoFit/>
          </a:bodyPr>
          <a:lstStyle/>
          <a:p>
            <a:pPr algn="ctr"/>
            <a:r>
              <a:rPr lang="pt-BR"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Neuropsicopedagogia</a:t>
            </a:r>
            <a:endParaRPr lang="pt-BR"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tângulo 8"/>
          <p:cNvSpPr/>
          <p:nvPr/>
        </p:nvSpPr>
        <p:spPr>
          <a:xfrm>
            <a:off x="3328308" y="1285860"/>
            <a:ext cx="529312" cy="523220"/>
          </a:xfrm>
          <a:prstGeom prst="rect">
            <a:avLst/>
          </a:prstGeom>
          <a:noFill/>
        </p:spPr>
        <p:txBody>
          <a:bodyPr wrap="none" lIns="91440" tIns="45720" rIns="91440" bIns="45720">
            <a:spAutoFit/>
          </a:bodyPr>
          <a:lstStyle/>
          <a:p>
            <a:pPr algn="ctr"/>
            <a:r>
              <a:rPr lang="pt-B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&amp;</a:t>
            </a:r>
            <a:endParaRPr lang="pt-BR"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79512" y="600072"/>
            <a:ext cx="8435280" cy="6069288"/>
          </a:xfrm>
        </p:spPr>
        <p:txBody>
          <a:bodyPr>
            <a:normAutofit/>
          </a:bodyPr>
          <a:lstStyle/>
          <a:p>
            <a:pPr algn="just"/>
            <a:r>
              <a:rPr lang="pt-BR" dirty="0" smtClean="0"/>
              <a:t>...desde 1997, está em trâmite em Brasília um projeto de lei cujo objetivo é alterar tal situação 2. Esse projeto, registrado sob o nº 3.124/97, é de autoria do deputado federal Barbosa Neto e dispõe sobre a regulamentação da profissão de psicopedagogo no país, bem como cria os Conselhos Regionais de Psicopedagogia e dá outras providências. </a:t>
            </a:r>
          </a:p>
          <a:p>
            <a:pPr algn="just">
              <a:buNone/>
            </a:pPr>
            <a:endParaRPr lang="pt-BR" dirty="0" smtClean="0"/>
          </a:p>
          <a:p>
            <a:pPr algn="just"/>
            <a:r>
              <a:rPr lang="pt-BR" dirty="0" smtClean="0"/>
              <a:t>O referido projeto se encontra atualmente na mesa diretora da Câmara dos Deputados, na situação de arquivado desde 31 de janeiro de 2007.(2009, p. 13)</a:t>
            </a:r>
          </a:p>
          <a:p>
            <a:pPr algn="just">
              <a:buNone/>
            </a:pPr>
            <a:endParaRPr lang="pt-BR" dirty="0" smtClean="0"/>
          </a:p>
          <a:p>
            <a:pPr algn="just">
              <a:buNone/>
            </a:pPr>
            <a:endParaRPr lang="pt-BR" dirty="0" smtClean="0"/>
          </a:p>
          <a:p>
            <a:pPr algn="just">
              <a:buNone/>
            </a:pPr>
            <a:endParaRPr lang="pt-BR" dirty="0" smtClean="0"/>
          </a:p>
          <a:p>
            <a:pPr algn="just"/>
            <a:r>
              <a:rPr lang="pt-BR" sz="1050" dirty="0" smtClean="0"/>
              <a:t>(PSICOPEDAGOGIA: APARANDO ARESTAS PELA HISTÓRIA. Disponível em: </a:t>
            </a:r>
            <a:r>
              <a:rPr lang="pt-BR" sz="1050" dirty="0" smtClean="0">
                <a:hlinkClick r:id="rId2"/>
              </a:rPr>
              <a:t>http://sites.unifra.br/Portals/35/Artigos/2007/Vol_1/V-PSICOPEDAGOGIA[BAIXA].</a:t>
            </a:r>
            <a:r>
              <a:rPr lang="pt-BR" sz="1050" dirty="0" err="1" smtClean="0">
                <a:hlinkClick r:id="rId2"/>
              </a:rPr>
              <a:t>pdf</a:t>
            </a:r>
            <a:r>
              <a:rPr lang="pt-BR" sz="1050" dirty="0" smtClean="0">
                <a:hlinkClick r:id="rId2"/>
              </a:rPr>
              <a:t> </a:t>
            </a:r>
            <a:r>
              <a:rPr lang="pt-BR" sz="1050" dirty="0" smtClean="0"/>
              <a:t> Acesso 25 de julho de 2012).</a:t>
            </a:r>
          </a:p>
          <a:p>
            <a:pPr algn="just"/>
            <a:endParaRPr lang="pt-B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51520" y="528064"/>
            <a:ext cx="8363272" cy="6285312"/>
          </a:xfrm>
        </p:spPr>
        <p:txBody>
          <a:bodyPr>
            <a:normAutofit fontScale="92500"/>
          </a:bodyPr>
          <a:lstStyle/>
          <a:p>
            <a:pPr algn="just"/>
            <a:r>
              <a:rPr lang="pt-BR" sz="3200" dirty="0" smtClean="0"/>
              <a:t>...em 1988, a Associação de Psicopedagogia de São Paulo passou a se chamar Associação Brasileira de Psicopedagogia (</a:t>
            </a:r>
            <a:r>
              <a:rPr lang="pt-BR" sz="3200" dirty="0" err="1" smtClean="0"/>
              <a:t>ABPp</a:t>
            </a:r>
            <a:r>
              <a:rPr lang="pt-BR" sz="3200" dirty="0" smtClean="0"/>
              <a:t>). Ela tornou-se uma entidade de representação do grupo que cadastrava seus profissionais e atuava na consolidação da identidade legal da categoria, na elaboração, publicação e revisão de conhecimentos e tendências na área, bem como na organização de eventos. (2009, p. 14)</a:t>
            </a:r>
          </a:p>
          <a:p>
            <a:pPr algn="just">
              <a:buNone/>
            </a:pPr>
            <a:endParaRPr lang="pt-BR" sz="3200" dirty="0" smtClean="0"/>
          </a:p>
          <a:p>
            <a:pPr algn="just">
              <a:buNone/>
            </a:pPr>
            <a:endParaRPr lang="pt-BR" sz="3200" dirty="0" smtClean="0"/>
          </a:p>
          <a:p>
            <a:pPr algn="just"/>
            <a:r>
              <a:rPr lang="pt-BR" sz="1100" dirty="0" smtClean="0"/>
              <a:t>(PSICOPEDAGOGIA: APARANDO ARESTAS PELA HISTÓRIA. Disponível em: </a:t>
            </a:r>
            <a:r>
              <a:rPr lang="pt-BR" sz="1100" dirty="0" smtClean="0">
                <a:hlinkClick r:id="rId2"/>
              </a:rPr>
              <a:t>http://sites.unifra.br/Portals/35/Artigos/2007/Vol_1/V-PSICOPEDAGOGIA[BAIXA].</a:t>
            </a:r>
            <a:r>
              <a:rPr lang="pt-BR" sz="1100" dirty="0" err="1" smtClean="0">
                <a:hlinkClick r:id="rId2"/>
              </a:rPr>
              <a:t>pdf</a:t>
            </a:r>
            <a:r>
              <a:rPr lang="pt-BR" sz="1100" dirty="0" smtClean="0">
                <a:hlinkClick r:id="rId2"/>
              </a:rPr>
              <a:t> </a:t>
            </a:r>
            <a:r>
              <a:rPr lang="pt-BR" sz="1100" dirty="0" smtClean="0"/>
              <a:t> Acesso 25 de julho de 2012).</a:t>
            </a:r>
          </a:p>
          <a:p>
            <a:pPr algn="just"/>
            <a:endParaRPr lang="pt-BR" sz="1100"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1600200"/>
            <a:ext cx="7972452" cy="4043378"/>
          </a:xfrm>
        </p:spPr>
        <p:txBody>
          <a:bodyPr/>
          <a:lstStyle/>
          <a:p>
            <a:pPr algn="just"/>
            <a:r>
              <a:rPr lang="pt-BR" dirty="0" smtClean="0"/>
              <a:t>A </a:t>
            </a:r>
            <a:r>
              <a:rPr lang="pt-BR" dirty="0" err="1" smtClean="0"/>
              <a:t>Neuropsicopedagogia</a:t>
            </a:r>
            <a:r>
              <a:rPr lang="pt-BR" dirty="0" smtClean="0"/>
              <a:t> tem as mesmas bases de regulamentação da </a:t>
            </a:r>
            <a:r>
              <a:rPr lang="pt-BR" dirty="0" err="1" smtClean="0"/>
              <a:t>Psicopedagogia</a:t>
            </a:r>
            <a:r>
              <a:rPr lang="pt-BR" dirty="0" smtClean="0"/>
              <a:t>, pautadas nos seguintes documentos:</a:t>
            </a:r>
          </a:p>
          <a:p>
            <a:pPr algn="just"/>
            <a:r>
              <a:rPr lang="pt-BR" dirty="0" smtClean="0"/>
              <a:t>• Lei 3124/97 – Senado Federal, que pode ser acompanhada a sua tramitação pelo site da Câmara dos Deputados;</a:t>
            </a:r>
          </a:p>
          <a:p>
            <a:pPr algn="just"/>
            <a:r>
              <a:rPr lang="pt-BR" dirty="0" smtClean="0"/>
              <a:t>• Certificado de especialista com registro no MEC – CNE;</a:t>
            </a:r>
          </a:p>
          <a:p>
            <a:pPr algn="just"/>
            <a:r>
              <a:rPr lang="pt-BR" dirty="0" smtClean="0"/>
              <a:t>• Estar devidamente registrado na </a:t>
            </a:r>
            <a:r>
              <a:rPr lang="pt-BR" dirty="0" err="1" smtClean="0"/>
              <a:t>ABPp</a:t>
            </a:r>
            <a:r>
              <a:rPr lang="pt-BR" dirty="0" smtClean="0"/>
              <a:t>.</a:t>
            </a:r>
          </a:p>
          <a:p>
            <a:pPr algn="just"/>
            <a:endParaRPr lang="pt-BR" dirty="0"/>
          </a:p>
        </p:txBody>
      </p:sp>
      <p:sp>
        <p:nvSpPr>
          <p:cNvPr id="4" name="Título 1"/>
          <p:cNvSpPr>
            <a:spLocks noGrp="1"/>
          </p:cNvSpPr>
          <p:nvPr>
            <p:ph type="title"/>
          </p:nvPr>
        </p:nvSpPr>
        <p:spPr>
          <a:xfrm>
            <a:off x="457200" y="274638"/>
            <a:ext cx="7467600" cy="1143000"/>
          </a:xfrm>
        </p:spPr>
        <p:txBody>
          <a:bodyPr/>
          <a:lstStyle/>
          <a:p>
            <a:pPr algn="ctr"/>
            <a:r>
              <a:rPr lang="pt-BR" dirty="0" smtClean="0">
                <a:solidFill>
                  <a:schemeClr val="tx1"/>
                </a:solidFill>
              </a:rPr>
              <a:t>Base regulamentar do profissional </a:t>
            </a:r>
            <a:r>
              <a:rPr lang="pt-BR" dirty="0" err="1" smtClean="0">
                <a:solidFill>
                  <a:schemeClr val="tx1"/>
                </a:solidFill>
              </a:rPr>
              <a:t>Neuropsicopedagogo</a:t>
            </a:r>
            <a:endParaRPr lang="pt-BR" dirty="0">
              <a:solidFill>
                <a:schemeClr val="tx1"/>
              </a:solidFill>
            </a:endParaRPr>
          </a:p>
        </p:txBody>
      </p:sp>
      <p:pic>
        <p:nvPicPr>
          <p:cNvPr id="5" name="Picture 2" descr="C:\Documents and Settings\Tiago\Desktop\imgres.jpg"/>
          <p:cNvPicPr>
            <a:picLocks noChangeAspect="1" noChangeArrowheads="1"/>
          </p:cNvPicPr>
          <p:nvPr/>
        </p:nvPicPr>
        <p:blipFill>
          <a:blip r:embed="rId2" cstate="print"/>
          <a:srcRect/>
          <a:stretch>
            <a:fillRect/>
          </a:stretch>
        </p:blipFill>
        <p:spPr bwMode="auto">
          <a:xfrm>
            <a:off x="214282" y="5561856"/>
            <a:ext cx="1851634" cy="1296144"/>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57158" y="214290"/>
            <a:ext cx="8286808" cy="6143668"/>
          </a:xfrm>
        </p:spPr>
        <p:txBody>
          <a:bodyPr>
            <a:normAutofit/>
          </a:bodyPr>
          <a:lstStyle/>
          <a:p>
            <a:pPr algn="just"/>
            <a:r>
              <a:rPr lang="pt-BR" dirty="0" smtClean="0"/>
              <a:t>Também </a:t>
            </a:r>
            <a:r>
              <a:rPr lang="pt-BR" dirty="0" smtClean="0"/>
              <a:t>as atividades e atribuições </a:t>
            </a:r>
            <a:r>
              <a:rPr lang="pt-BR" dirty="0" smtClean="0"/>
              <a:t>do profissional </a:t>
            </a:r>
            <a:r>
              <a:rPr lang="pt-BR" dirty="0" smtClean="0"/>
              <a:t>em </a:t>
            </a:r>
            <a:r>
              <a:rPr lang="pt-BR" dirty="0" err="1" smtClean="0"/>
              <a:t>Psicopedagogia</a:t>
            </a:r>
            <a:r>
              <a:rPr lang="pt-BR" dirty="0" smtClean="0"/>
              <a:t>, servem de base para os da </a:t>
            </a:r>
            <a:r>
              <a:rPr lang="pt-BR" dirty="0" err="1" smtClean="0"/>
              <a:t>Neuropsicopedagogia</a:t>
            </a:r>
            <a:r>
              <a:rPr lang="pt-BR" dirty="0" smtClean="0"/>
              <a:t>, conforme dispõe o art. 4º do Projeto de Lei 3.512 de 2008, que regulamenta a função do </a:t>
            </a:r>
            <a:r>
              <a:rPr lang="pt-BR" dirty="0" err="1" smtClean="0"/>
              <a:t>Neuropsicopedagogo</a:t>
            </a:r>
            <a:r>
              <a:rPr lang="pt-BR" dirty="0" smtClean="0"/>
              <a:t>:</a:t>
            </a:r>
          </a:p>
          <a:p>
            <a:pPr algn="just">
              <a:buNone/>
            </a:pPr>
            <a:endParaRPr lang="pt-BR" dirty="0" smtClean="0"/>
          </a:p>
          <a:p>
            <a:pPr algn="just"/>
            <a:r>
              <a:rPr lang="pt-BR" dirty="0" smtClean="0"/>
              <a:t>Intervenção </a:t>
            </a:r>
            <a:r>
              <a:rPr lang="pt-BR" dirty="0" err="1" smtClean="0"/>
              <a:t>neuropsicopedagógica</a:t>
            </a:r>
            <a:r>
              <a:rPr lang="pt-BR" dirty="0" smtClean="0"/>
              <a:t>, que visa a solução dos problemas de aprendizagem;</a:t>
            </a:r>
          </a:p>
          <a:p>
            <a:pPr algn="just"/>
            <a:r>
              <a:rPr lang="pt-BR" dirty="0" smtClean="0"/>
              <a:t>Realização de diagnósticos </a:t>
            </a:r>
            <a:r>
              <a:rPr lang="pt-BR" dirty="0" err="1" smtClean="0"/>
              <a:t>neuropsicopedagógicos</a:t>
            </a:r>
            <a:r>
              <a:rPr lang="pt-BR" dirty="0" smtClean="0"/>
              <a:t>;</a:t>
            </a:r>
          </a:p>
          <a:p>
            <a:pPr algn="just"/>
            <a:r>
              <a:rPr lang="pt-BR" dirty="0" smtClean="0"/>
              <a:t>Utilização de métodos, técnicas e instrumentos </a:t>
            </a:r>
            <a:r>
              <a:rPr lang="pt-BR" dirty="0" err="1" smtClean="0"/>
              <a:t>neuropsicopedagógicos</a:t>
            </a:r>
            <a:r>
              <a:rPr lang="pt-BR" dirty="0" smtClean="0"/>
              <a:t> para </a:t>
            </a:r>
            <a:r>
              <a:rPr lang="pt-BR" dirty="0" smtClean="0"/>
              <a:t>a pesquisa</a:t>
            </a:r>
            <a:r>
              <a:rPr lang="pt-BR" dirty="0" smtClean="0"/>
              <a:t>, prevenção, avaliação e intervenção relacionadas à aprendizagem;</a:t>
            </a:r>
          </a:p>
          <a:p>
            <a:pPr algn="just"/>
            <a:r>
              <a:rPr lang="pt-BR" dirty="0" smtClean="0"/>
              <a:t>Consultoria e Assessoria  </a:t>
            </a:r>
            <a:r>
              <a:rPr lang="pt-BR" dirty="0" err="1" smtClean="0"/>
              <a:t>Neuropsicopedagógicas</a:t>
            </a:r>
            <a:r>
              <a:rPr lang="pt-BR" dirty="0" smtClean="0"/>
              <a:t>;</a:t>
            </a:r>
          </a:p>
          <a:p>
            <a:pPr algn="just"/>
            <a:r>
              <a:rPr lang="pt-BR" dirty="0" smtClean="0"/>
              <a:t>Apoio </a:t>
            </a:r>
            <a:r>
              <a:rPr lang="pt-BR" dirty="0" err="1" smtClean="0"/>
              <a:t>Neuropsicopedagógico</a:t>
            </a:r>
            <a:r>
              <a:rPr lang="pt-BR" dirty="0" smtClean="0"/>
              <a:t>;</a:t>
            </a:r>
          </a:p>
          <a:p>
            <a:pPr algn="just"/>
            <a:endParaRPr lang="pt-BR"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14282" y="642918"/>
            <a:ext cx="8429684" cy="5831034"/>
          </a:xfrm>
        </p:spPr>
        <p:txBody>
          <a:bodyPr/>
          <a:lstStyle/>
          <a:p>
            <a:pPr algn="just"/>
            <a:r>
              <a:rPr lang="pt-BR" dirty="0" smtClean="0"/>
              <a:t>Supervisão em trabalhos teóricos e práticos em </a:t>
            </a:r>
            <a:r>
              <a:rPr lang="pt-BR" dirty="0" err="1" smtClean="0"/>
              <a:t>Psicopedagogia</a:t>
            </a:r>
            <a:r>
              <a:rPr lang="pt-BR" dirty="0" smtClean="0"/>
              <a:t>; </a:t>
            </a:r>
            <a:r>
              <a:rPr lang="pt-BR" dirty="0" err="1" smtClean="0"/>
              <a:t>Neuropsicopedagogia</a:t>
            </a:r>
            <a:r>
              <a:rPr lang="pt-BR" dirty="0" smtClean="0"/>
              <a:t>;</a:t>
            </a:r>
          </a:p>
          <a:p>
            <a:pPr algn="just"/>
            <a:r>
              <a:rPr lang="pt-BR" dirty="0" smtClean="0"/>
              <a:t>Orientação, coordenação e supervisão dos cursos de </a:t>
            </a:r>
            <a:r>
              <a:rPr lang="pt-BR" dirty="0" err="1" smtClean="0"/>
              <a:t>Psicopedagogia</a:t>
            </a:r>
            <a:r>
              <a:rPr lang="pt-BR" dirty="0" smtClean="0"/>
              <a:t> e </a:t>
            </a:r>
            <a:r>
              <a:rPr lang="pt-BR" dirty="0" err="1" smtClean="0"/>
              <a:t>Neuropsicopedagogia</a:t>
            </a:r>
            <a:r>
              <a:rPr lang="pt-BR" dirty="0" smtClean="0"/>
              <a:t>;</a:t>
            </a:r>
          </a:p>
          <a:p>
            <a:pPr algn="just"/>
            <a:r>
              <a:rPr lang="pt-BR" dirty="0" smtClean="0"/>
              <a:t>Direção de Serviços de </a:t>
            </a:r>
            <a:r>
              <a:rPr lang="pt-BR" dirty="0" err="1" smtClean="0"/>
              <a:t>Neuropsicopedagogia</a:t>
            </a:r>
            <a:r>
              <a:rPr lang="pt-BR" dirty="0" smtClean="0"/>
              <a:t>;</a:t>
            </a:r>
          </a:p>
          <a:p>
            <a:pPr algn="just"/>
            <a:r>
              <a:rPr lang="pt-BR" dirty="0" smtClean="0"/>
              <a:t>Realização de pesquisas no âmbito das Neurociências aplicadas à Educação.</a:t>
            </a:r>
          </a:p>
          <a:p>
            <a:pPr algn="just"/>
            <a:endParaRPr lang="pt-BR"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54032"/>
          </a:xfrm>
        </p:spPr>
        <p:txBody>
          <a:bodyPr/>
          <a:lstStyle/>
          <a:p>
            <a:pPr algn="ctr"/>
            <a:r>
              <a:rPr lang="pt-BR" dirty="0" smtClean="0">
                <a:solidFill>
                  <a:schemeClr val="tx1"/>
                </a:solidFill>
              </a:rPr>
              <a:t>Intervenção em </a:t>
            </a:r>
            <a:r>
              <a:rPr lang="pt-BR" dirty="0" err="1" smtClean="0">
                <a:solidFill>
                  <a:schemeClr val="tx1"/>
                </a:solidFill>
              </a:rPr>
              <a:t>Neuropsicopedagogia</a:t>
            </a:r>
            <a:endParaRPr lang="pt-BR" dirty="0">
              <a:solidFill>
                <a:schemeClr val="tx1"/>
              </a:solidFill>
            </a:endParaRPr>
          </a:p>
        </p:txBody>
      </p:sp>
      <p:sp>
        <p:nvSpPr>
          <p:cNvPr id="3" name="Espaço Reservado para Conteúdo 2"/>
          <p:cNvSpPr>
            <a:spLocks noGrp="1"/>
          </p:cNvSpPr>
          <p:nvPr>
            <p:ph sz="quarter" idx="1"/>
          </p:nvPr>
        </p:nvSpPr>
        <p:spPr>
          <a:xfrm>
            <a:off x="457200" y="1600200"/>
            <a:ext cx="7467600" cy="1900238"/>
          </a:xfrm>
        </p:spPr>
        <p:txBody>
          <a:bodyPr/>
          <a:lstStyle/>
          <a:p>
            <a:pPr algn="just"/>
            <a:r>
              <a:rPr lang="pt-BR" b="1" dirty="0" smtClean="0"/>
              <a:t>O </a:t>
            </a:r>
            <a:r>
              <a:rPr lang="pt-BR" b="1" dirty="0" err="1" smtClean="0"/>
              <a:t>Neuropsicopedagogo</a:t>
            </a:r>
            <a:r>
              <a:rPr lang="pt-BR" b="1" dirty="0" smtClean="0"/>
              <a:t> trabalha no cerne </a:t>
            </a:r>
            <a:r>
              <a:rPr lang="pt-BR" b="1" dirty="0" smtClean="0"/>
              <a:t>cognitivo: No </a:t>
            </a:r>
            <a:r>
              <a:rPr lang="pt-BR" b="1" dirty="0" smtClean="0"/>
              <a:t>desejo e na "vontade de aprender" melhorando e ampliando habilidades e talentos latentes.</a:t>
            </a:r>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14282" y="455486"/>
            <a:ext cx="8286808" cy="6045348"/>
          </a:xfrm>
        </p:spPr>
        <p:txBody>
          <a:bodyPr>
            <a:normAutofit/>
          </a:bodyPr>
          <a:lstStyle/>
          <a:p>
            <a:pPr algn="just"/>
            <a:r>
              <a:rPr lang="pt-BR" dirty="0" smtClean="0"/>
              <a:t>O atendimento e a avaliação objetivam identificar as dificuldades que estão prejudicando o aprendizado fluido, sem entraves, oferecendo ferramentas de auto-superação cognitiva, intelectual e emocional, contribuindo com a crescente autoconfiança e motivação para o aprendizado</a:t>
            </a:r>
            <a:r>
              <a:rPr lang="pt-BR" dirty="0" smtClean="0"/>
              <a:t>.</a:t>
            </a:r>
          </a:p>
          <a:p>
            <a:pPr algn="just">
              <a:buNone/>
            </a:pPr>
            <a:endParaRPr lang="pt-BR" dirty="0" smtClean="0"/>
          </a:p>
          <a:p>
            <a:pPr algn="just"/>
            <a:r>
              <a:rPr lang="pt-BR" dirty="0" smtClean="0"/>
              <a:t>Sendo </a:t>
            </a:r>
            <a:r>
              <a:rPr lang="pt-BR" dirty="0" smtClean="0"/>
              <a:t>assim, o </a:t>
            </a:r>
            <a:r>
              <a:rPr lang="pt-BR" dirty="0" err="1" smtClean="0"/>
              <a:t>Neuropedagogo</a:t>
            </a:r>
            <a:r>
              <a:rPr lang="pt-BR" dirty="0" smtClean="0"/>
              <a:t> </a:t>
            </a:r>
            <a:r>
              <a:rPr lang="pt-BR" dirty="0" err="1" smtClean="0"/>
              <a:t>intermedia</a:t>
            </a:r>
            <a:r>
              <a:rPr lang="pt-BR" dirty="0" smtClean="0"/>
              <a:t>, ajuda, auxilia  no </a:t>
            </a:r>
            <a:r>
              <a:rPr lang="pt-BR" dirty="0" err="1" smtClean="0"/>
              <a:t>despertamento</a:t>
            </a:r>
            <a:r>
              <a:rPr lang="pt-BR" dirty="0" smtClean="0"/>
              <a:t> da motivação da criança ou adolescente para o estudo, através de estímulos e metodologias apropriados e personalizados para cada indivíduo, respeitando seus modos e canais de aprendizagem e colaborando com a crescente autonomia cognitiva do </a:t>
            </a:r>
            <a:r>
              <a:rPr lang="pt-BR" dirty="0" err="1" smtClean="0"/>
              <a:t>neuroaprendiz</a:t>
            </a:r>
            <a:r>
              <a:rPr lang="pt-BR" dirty="0" smtClean="0"/>
              <a:t>.</a:t>
            </a:r>
          </a:p>
          <a:p>
            <a:pPr algn="just"/>
            <a:endParaRPr lang="pt-BR"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85720" y="626950"/>
            <a:ext cx="8358246" cy="2016232"/>
          </a:xfrm>
        </p:spPr>
        <p:txBody>
          <a:bodyPr/>
          <a:lstStyle/>
          <a:p>
            <a:pPr algn="just"/>
            <a:r>
              <a:rPr lang="pt-BR" dirty="0" smtClean="0"/>
              <a:t>O exercício do pensar, refletir, atentar, memorizar, associar </a:t>
            </a:r>
            <a:r>
              <a:rPr lang="pt-BR" dirty="0" err="1" smtClean="0"/>
              <a:t>ideias</a:t>
            </a:r>
            <a:r>
              <a:rPr lang="pt-BR" dirty="0" smtClean="0"/>
              <a:t>, despertar a curiosidade, a criatividade e a inventividade, são focos permanentes do trabalho de um </a:t>
            </a:r>
            <a:r>
              <a:rPr lang="pt-BR" dirty="0" err="1" smtClean="0"/>
              <a:t>Neuropsicopedagogo</a:t>
            </a:r>
            <a:r>
              <a:rPr lang="pt-BR" dirty="0" smtClean="0"/>
              <a:t>.</a:t>
            </a:r>
          </a:p>
          <a:p>
            <a:pPr>
              <a:buNone/>
            </a:pPr>
            <a:endParaRPr lang="pt-BR" dirty="0"/>
          </a:p>
        </p:txBody>
      </p:sp>
      <p:sp>
        <p:nvSpPr>
          <p:cNvPr id="4" name="Retângulo 3"/>
          <p:cNvSpPr/>
          <p:nvPr/>
        </p:nvSpPr>
        <p:spPr>
          <a:xfrm>
            <a:off x="500034" y="2786058"/>
            <a:ext cx="7929618" cy="2677656"/>
          </a:xfrm>
          <a:prstGeom prst="rect">
            <a:avLst/>
          </a:prstGeom>
        </p:spPr>
        <p:txBody>
          <a:bodyPr wrap="square">
            <a:spAutoFit/>
          </a:bodyPr>
          <a:lstStyle/>
          <a:p>
            <a:pPr algn="just"/>
            <a:r>
              <a:rPr lang="pt-BR" sz="2400" dirty="0" smtClean="0"/>
              <a:t>A </a:t>
            </a:r>
            <a:r>
              <a:rPr lang="pt-BR" sz="2400" dirty="0" err="1" smtClean="0"/>
              <a:t>Neuropsicopedagogia</a:t>
            </a:r>
            <a:r>
              <a:rPr lang="pt-BR" sz="2400" dirty="0" smtClean="0"/>
              <a:t>  no campo clínico emprega como recurso principal à realização de entrevistas operativas dedicadas a expressão e a progressiva resolução da problemática individual e/ou grupal daqueles que a consultam. Neste segmento também destacamos sua atuação profissional em hospitais e clínicas.</a:t>
            </a:r>
            <a:endParaRPr lang="pt-BR" sz="2400"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tx1"/>
                </a:solidFill>
              </a:rPr>
              <a:t>O que é o Diagnóstico </a:t>
            </a:r>
            <a:r>
              <a:rPr lang="pt-BR" b="1" dirty="0" err="1" smtClean="0">
                <a:solidFill>
                  <a:schemeClr val="tx1"/>
                </a:solidFill>
              </a:rPr>
              <a:t>Neuropsicopedagógico</a:t>
            </a:r>
            <a:r>
              <a:rPr lang="pt-BR" b="1" dirty="0" smtClean="0">
                <a:solidFill>
                  <a:schemeClr val="tx1"/>
                </a:solidFill>
              </a:rPr>
              <a:t>?</a:t>
            </a:r>
            <a:endParaRPr lang="pt-BR" dirty="0">
              <a:solidFill>
                <a:schemeClr val="tx1"/>
              </a:solidFill>
            </a:endParaRPr>
          </a:p>
        </p:txBody>
      </p:sp>
      <p:sp>
        <p:nvSpPr>
          <p:cNvPr id="3" name="Espaço Reservado para Conteúdo 2"/>
          <p:cNvSpPr>
            <a:spLocks noGrp="1"/>
          </p:cNvSpPr>
          <p:nvPr>
            <p:ph sz="quarter" idx="1"/>
          </p:nvPr>
        </p:nvSpPr>
        <p:spPr>
          <a:xfrm>
            <a:off x="142844" y="1841396"/>
            <a:ext cx="8572560" cy="4087934"/>
          </a:xfrm>
        </p:spPr>
        <p:txBody>
          <a:bodyPr>
            <a:normAutofit/>
          </a:bodyPr>
          <a:lstStyle/>
          <a:p>
            <a:pPr algn="just"/>
            <a:r>
              <a:rPr lang="pt-BR" dirty="0" smtClean="0"/>
              <a:t>É a investigação do processo de aprendizagem do indivíduo: seu modo de aprender, áreas de competência e limitações, habilidades. Tem como objetivo entender as origens das dificuldades e/ou distúrbio de aprendizagem apresentado. O </a:t>
            </a:r>
            <a:r>
              <a:rPr lang="pt-BR" dirty="0" err="1" smtClean="0"/>
              <a:t>Neuropsicopedagogo</a:t>
            </a:r>
            <a:r>
              <a:rPr lang="pt-BR" dirty="0" smtClean="0"/>
              <a:t> não busca um diagnóstico isolado.  Ao contrário disso, complementa suas impressões e achados junto a outros profissionais, como o Neurologista, Psicólogo, Fonoaudiólogo, Nutricionista; visando aprofundar tal investigação.</a:t>
            </a:r>
          </a:p>
          <a:p>
            <a:pPr algn="just">
              <a:buNone/>
            </a:pPr>
            <a:r>
              <a:rPr lang="pt-BR" b="1" dirty="0" smtClean="0"/>
              <a:t>​</a:t>
            </a:r>
            <a:endParaRPr lang="pt-BR" dirty="0" smtClean="0"/>
          </a:p>
          <a:p>
            <a:pPr algn="just"/>
            <a:endParaRPr lang="pt-BR"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tx1"/>
                </a:solidFill>
              </a:rPr>
              <a:t>Instrumentos de Avaliação </a:t>
            </a:r>
            <a:r>
              <a:rPr lang="pt-BR" b="1" dirty="0" err="1" smtClean="0">
                <a:solidFill>
                  <a:schemeClr val="tx1"/>
                </a:solidFill>
              </a:rPr>
              <a:t>Neuropsicopedagógica</a:t>
            </a:r>
            <a:endParaRPr lang="pt-BR" dirty="0">
              <a:solidFill>
                <a:schemeClr val="tx1"/>
              </a:solidFill>
            </a:endParaRPr>
          </a:p>
        </p:txBody>
      </p:sp>
      <p:sp>
        <p:nvSpPr>
          <p:cNvPr id="3" name="Espaço Reservado para Conteúdo 2"/>
          <p:cNvSpPr>
            <a:spLocks noGrp="1"/>
          </p:cNvSpPr>
          <p:nvPr>
            <p:ph sz="quarter" idx="1"/>
          </p:nvPr>
        </p:nvSpPr>
        <p:spPr/>
        <p:txBody>
          <a:bodyPr/>
          <a:lstStyle/>
          <a:p>
            <a:pPr algn="just"/>
            <a:r>
              <a:rPr lang="pt-BR" dirty="0" smtClean="0"/>
              <a:t>Para realizar o diagnóstico clínico, o </a:t>
            </a:r>
            <a:r>
              <a:rPr lang="pt-BR" dirty="0" err="1" smtClean="0"/>
              <a:t>Neuropsicopedagogo</a:t>
            </a:r>
            <a:r>
              <a:rPr lang="pt-BR" dirty="0" smtClean="0"/>
              <a:t> utiliza diversos recursos. Esses recursos se constituem num importante instrumento de linguagem e revelam dados sobre a nossa vida, que muitas vezes são segredos para nós mesmos. Com base nesses dados é elaborado o plano de intervenção. Os instrumentos de avaliação podem incluir diferentes modalidades de atividades e testes padronizados, utilizados de acordo com a habilitação profissional e da composição da equipe multidisciplinar da clínica de educação.</a:t>
            </a:r>
            <a:endParaRPr lang="pt-BR"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4664"/>
            <a:ext cx="7467600" cy="562074"/>
          </a:xfrm>
        </p:spPr>
        <p:txBody>
          <a:bodyPr>
            <a:normAutofit fontScale="90000"/>
          </a:bodyPr>
          <a:lstStyle/>
          <a:p>
            <a:pPr algn="ctr"/>
            <a:r>
              <a:rPr lang="pt-BR" b="1" dirty="0" smtClean="0">
                <a:solidFill>
                  <a:schemeClr val="tx1"/>
                </a:solidFill>
              </a:rPr>
              <a:t>A PSICOPEDAGOGIA NO BRASIL</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251520" y="836712"/>
            <a:ext cx="8424936" cy="5637240"/>
          </a:xfrm>
        </p:spPr>
        <p:txBody>
          <a:bodyPr>
            <a:normAutofit/>
          </a:bodyPr>
          <a:lstStyle/>
          <a:p>
            <a:pPr algn="just"/>
            <a:r>
              <a:rPr lang="pt-BR" dirty="0" smtClean="0"/>
              <a:t>A Psicopedagogia nasceu de uma necessidade: contribuir na busca de soluções para a difícil questão do problema de aprendizagem. Enquanto prática clínica, tem-se transformado em campo de estudos para investigadores interessados no processo de construção do conhecimento e nas dificuldades que se apresentam nessa construção. Como prática preventiva, busca construir uma relação saudável com o conhecimento, de modo a facilitar a sua construção. No momento, a validade da Psicopedagogia, como um corpo teórico organizado, não lhe assegura a qualidade de saber científico, devendo-se fazer realmente ainda muito no sentido de ela sair da esfera da empiria e poder vir a estruturar-se como tal.</a:t>
            </a:r>
          </a:p>
          <a:p>
            <a:pPr algn="just"/>
            <a:endParaRPr lang="pt-BR"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85720" y="428604"/>
            <a:ext cx="8286808" cy="4000528"/>
          </a:xfrm>
        </p:spPr>
        <p:txBody>
          <a:bodyPr/>
          <a:lstStyle/>
          <a:p>
            <a:pPr algn="just"/>
            <a:r>
              <a:rPr lang="pt-BR" dirty="0" smtClean="0"/>
              <a:t>Em geral, realiza-se uma análise do material escolar; questionários; atividades matemáticas, como resolução de cálculos, problemas, exercícios de lógica; escrita livre e dirigida, visando avaliar a grafia (qualidade da letra ou caligrafia); ortografia e produção textual; leitura (decodificação e compreensão); desenhos; jogos de construção, jogos simbólicos e com regras; testes </a:t>
            </a:r>
            <a:r>
              <a:rPr lang="pt-BR" dirty="0" err="1" smtClean="0"/>
              <a:t>psicomotrizes</a:t>
            </a:r>
            <a:r>
              <a:rPr lang="pt-BR" dirty="0" smtClean="0"/>
              <a:t>; interações grupais e usa-se também testes de </a:t>
            </a:r>
            <a:r>
              <a:rPr lang="pt-BR" dirty="0" err="1" smtClean="0"/>
              <a:t>neurofeedbacks</a:t>
            </a:r>
            <a:r>
              <a:rPr lang="pt-BR" dirty="0" smtClean="0"/>
              <a:t>.​ </a:t>
            </a:r>
            <a:r>
              <a:rPr lang="pt-BR" b="1" dirty="0" smtClean="0"/>
              <a:t>​</a:t>
            </a:r>
            <a:endParaRPr lang="pt-BR" dirty="0" smtClean="0"/>
          </a:p>
          <a:p>
            <a:pPr algn="just">
              <a:buNone/>
            </a:pPr>
            <a:endParaRPr lang="pt-BR" dirty="0" smtClean="0"/>
          </a:p>
          <a:p>
            <a:pPr algn="just"/>
            <a:endParaRPr lang="pt-BR"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24" y="142852"/>
            <a:ext cx="7467600" cy="1143000"/>
          </a:xfrm>
        </p:spPr>
        <p:txBody>
          <a:bodyPr/>
          <a:lstStyle/>
          <a:p>
            <a:pPr algn="ctr"/>
            <a:r>
              <a:rPr lang="pt-BR" b="1" dirty="0" smtClean="0">
                <a:solidFill>
                  <a:schemeClr val="tx1"/>
                </a:solidFill>
              </a:rPr>
              <a:t>Acompanhamento </a:t>
            </a:r>
            <a:r>
              <a:rPr lang="pt-BR" b="1" dirty="0" err="1" smtClean="0">
                <a:solidFill>
                  <a:schemeClr val="tx1"/>
                </a:solidFill>
              </a:rPr>
              <a:t>Neuropsicopedagógico</a:t>
            </a:r>
            <a:endParaRPr lang="pt-BR" dirty="0">
              <a:solidFill>
                <a:schemeClr val="tx1"/>
              </a:solidFill>
            </a:endParaRPr>
          </a:p>
        </p:txBody>
      </p:sp>
      <p:sp>
        <p:nvSpPr>
          <p:cNvPr id="3" name="Espaço Reservado para Conteúdo 2"/>
          <p:cNvSpPr>
            <a:spLocks noGrp="1"/>
          </p:cNvSpPr>
          <p:nvPr>
            <p:ph sz="quarter" idx="1"/>
          </p:nvPr>
        </p:nvSpPr>
        <p:spPr>
          <a:xfrm>
            <a:off x="214282" y="1600200"/>
            <a:ext cx="8286808" cy="5257800"/>
          </a:xfrm>
        </p:spPr>
        <p:txBody>
          <a:bodyPr>
            <a:normAutofit fontScale="92500" lnSpcReduction="10000"/>
          </a:bodyPr>
          <a:lstStyle/>
          <a:p>
            <a:pPr algn="just"/>
            <a:r>
              <a:rPr lang="pt-BR" dirty="0" smtClean="0"/>
              <a:t>O trabalho de acompanhamento </a:t>
            </a:r>
            <a:r>
              <a:rPr lang="pt-BR" dirty="0" err="1" smtClean="0"/>
              <a:t>Neuropsicopedagógico</a:t>
            </a:r>
            <a:r>
              <a:rPr lang="pt-BR" dirty="0" smtClean="0"/>
              <a:t> desencadeará novas necessidades, de modo a provocar o desejo de aprender e não somente uma "melhora no rendimento escolar". O foco do </a:t>
            </a:r>
            <a:r>
              <a:rPr lang="pt-BR" dirty="0" err="1" smtClean="0"/>
              <a:t>Neuropsicopedagogo</a:t>
            </a:r>
            <a:r>
              <a:rPr lang="pt-BR" dirty="0" smtClean="0"/>
              <a:t> não é o "aluno" como outrora comentou-se, mas sim o "indivíduo" o ser </a:t>
            </a:r>
            <a:r>
              <a:rPr lang="pt-BR" dirty="0" err="1" smtClean="0"/>
              <a:t>aprendente</a:t>
            </a:r>
            <a:r>
              <a:rPr lang="pt-BR" dirty="0" smtClean="0"/>
              <a:t>, em qualquer das dimensões em que ele se manifeste.</a:t>
            </a:r>
          </a:p>
          <a:p>
            <a:pPr algn="just">
              <a:buNone/>
            </a:pPr>
            <a:endParaRPr lang="pt-BR" dirty="0" smtClean="0"/>
          </a:p>
          <a:p>
            <a:pPr algn="just"/>
            <a:r>
              <a:rPr lang="pt-BR" dirty="0" smtClean="0"/>
              <a:t>Durante o acompanhamento são estabelecidos contatos periódicos ou um cronograma com o </a:t>
            </a:r>
            <a:r>
              <a:rPr lang="pt-BR" dirty="0" err="1" smtClean="0"/>
              <a:t>neuroaprendiz</a:t>
            </a:r>
            <a:r>
              <a:rPr lang="pt-BR" dirty="0" smtClean="0"/>
              <a:t>; os pais e a equipe escolar (coordenador e professores)  com a finalidade de obter um melhor feedback dos avanços, melhoras e conquistas do </a:t>
            </a:r>
            <a:r>
              <a:rPr lang="pt-BR" dirty="0" err="1" smtClean="0"/>
              <a:t>neuroaprendiz</a:t>
            </a:r>
            <a:r>
              <a:rPr lang="pt-BR" dirty="0" smtClean="0"/>
              <a:t>, até que o </a:t>
            </a:r>
            <a:r>
              <a:rPr lang="pt-BR" dirty="0" err="1" smtClean="0"/>
              <a:t>Neuropsicopedagogo</a:t>
            </a:r>
            <a:r>
              <a:rPr lang="pt-BR" dirty="0" smtClean="0"/>
              <a:t> conclua que seu paciente reassumiu sua autonomia cognitiva, para conduzir seu caminho de conhecimentos.</a:t>
            </a:r>
          </a:p>
          <a:p>
            <a:pPr algn="just"/>
            <a:endParaRPr lang="pt-BR"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188640"/>
            <a:ext cx="7467600" cy="634082"/>
          </a:xfrm>
        </p:spPr>
        <p:txBody>
          <a:bodyPr/>
          <a:lstStyle/>
          <a:p>
            <a:pPr algn="ctr"/>
            <a:r>
              <a:rPr lang="pt-BR" dirty="0" smtClean="0">
                <a:solidFill>
                  <a:schemeClr val="tx1"/>
                </a:solidFill>
              </a:rPr>
              <a:t>Epistemologia genética</a:t>
            </a:r>
            <a:endParaRPr lang="pt-BR" dirty="0">
              <a:solidFill>
                <a:schemeClr val="tx1"/>
              </a:solidFill>
            </a:endParaRPr>
          </a:p>
        </p:txBody>
      </p:sp>
      <p:pic>
        <p:nvPicPr>
          <p:cNvPr id="28674" name="Picture 2" descr="C:\Documents and Settings\Tiago\Desktop\imgres.jpg"/>
          <p:cNvPicPr>
            <a:picLocks noChangeAspect="1" noChangeArrowheads="1"/>
          </p:cNvPicPr>
          <p:nvPr/>
        </p:nvPicPr>
        <p:blipFill>
          <a:blip r:embed="rId2" cstate="print"/>
          <a:srcRect/>
          <a:stretch>
            <a:fillRect/>
          </a:stretch>
        </p:blipFill>
        <p:spPr bwMode="auto">
          <a:xfrm>
            <a:off x="539552" y="1052736"/>
            <a:ext cx="8208912" cy="5805264"/>
          </a:xfrm>
          <a:prstGeom prst="rect">
            <a:avLst/>
          </a:prstGeom>
          <a:noFill/>
        </p:spPr>
      </p:pic>
      <p:sp>
        <p:nvSpPr>
          <p:cNvPr id="5" name="Retângulo 4"/>
          <p:cNvSpPr/>
          <p:nvPr/>
        </p:nvSpPr>
        <p:spPr>
          <a:xfrm>
            <a:off x="6660232" y="6165304"/>
            <a:ext cx="1604927" cy="369332"/>
          </a:xfrm>
          <a:prstGeom prst="rect">
            <a:avLst/>
          </a:prstGeom>
        </p:spPr>
        <p:txBody>
          <a:bodyPr wrap="none">
            <a:spAutoFit/>
          </a:bodyPr>
          <a:lstStyle/>
          <a:p>
            <a:r>
              <a:rPr lang="pt-BR" b="1" dirty="0"/>
              <a:t>Jean Piaget</a:t>
            </a:r>
            <a:endParaRPr lang="pt-BR"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Tiago\Desktop\imgres.jpg"/>
          <p:cNvPicPr>
            <a:picLocks noChangeAspect="1" noChangeArrowheads="1"/>
          </p:cNvPicPr>
          <p:nvPr/>
        </p:nvPicPr>
        <p:blipFill>
          <a:blip r:embed="rId2" cstate="print"/>
          <a:srcRect/>
          <a:stretch>
            <a:fillRect/>
          </a:stretch>
        </p:blipFill>
        <p:spPr bwMode="auto">
          <a:xfrm>
            <a:off x="0" y="2880319"/>
            <a:ext cx="9144000" cy="4149081"/>
          </a:xfrm>
          <a:prstGeom prst="rect">
            <a:avLst/>
          </a:prstGeom>
          <a:noFill/>
        </p:spPr>
      </p:pic>
      <p:sp>
        <p:nvSpPr>
          <p:cNvPr id="2" name="Título 1"/>
          <p:cNvSpPr>
            <a:spLocks noGrp="1"/>
          </p:cNvSpPr>
          <p:nvPr>
            <p:ph type="title"/>
          </p:nvPr>
        </p:nvSpPr>
        <p:spPr>
          <a:xfrm>
            <a:off x="457200" y="274638"/>
            <a:ext cx="7467600" cy="634082"/>
          </a:xfrm>
        </p:spPr>
        <p:txBody>
          <a:bodyPr/>
          <a:lstStyle/>
          <a:p>
            <a:pPr algn="ctr"/>
            <a:r>
              <a:rPr lang="pt-BR" dirty="0" smtClean="0">
                <a:solidFill>
                  <a:schemeClr val="tx1"/>
                </a:solidFill>
              </a:rPr>
              <a:t>Estrutura e aprendizagem</a:t>
            </a:r>
            <a:endParaRPr lang="pt-BR" dirty="0">
              <a:solidFill>
                <a:schemeClr val="tx1"/>
              </a:solidFill>
            </a:endParaRPr>
          </a:p>
        </p:txBody>
      </p:sp>
      <p:sp>
        <p:nvSpPr>
          <p:cNvPr id="3" name="Espaço Reservado para Conteúdo 2"/>
          <p:cNvSpPr>
            <a:spLocks noGrp="1"/>
          </p:cNvSpPr>
          <p:nvPr>
            <p:ph sz="quarter" idx="1"/>
          </p:nvPr>
        </p:nvSpPr>
        <p:spPr>
          <a:xfrm>
            <a:off x="323528" y="1456184"/>
            <a:ext cx="7467600" cy="388640"/>
          </a:xfrm>
        </p:spPr>
        <p:txBody>
          <a:bodyPr>
            <a:normAutofit fontScale="92500" lnSpcReduction="20000"/>
          </a:bodyPr>
          <a:lstStyle/>
          <a:p>
            <a:r>
              <a:rPr lang="pt-BR" dirty="0" smtClean="0"/>
              <a:t>Sua teoria depende de 4 elementos:</a:t>
            </a:r>
            <a:endParaRPr lang="pt-BR" dirty="0"/>
          </a:p>
        </p:txBody>
      </p:sp>
      <p:sp>
        <p:nvSpPr>
          <p:cNvPr id="4" name="Espaço Reservado para Conteúdo 2"/>
          <p:cNvSpPr txBox="1">
            <a:spLocks/>
          </p:cNvSpPr>
          <p:nvPr/>
        </p:nvSpPr>
        <p:spPr>
          <a:xfrm>
            <a:off x="395536" y="1772816"/>
            <a:ext cx="7467600" cy="453650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tângulo 4"/>
          <p:cNvSpPr/>
          <p:nvPr/>
        </p:nvSpPr>
        <p:spPr>
          <a:xfrm>
            <a:off x="395536" y="2264673"/>
            <a:ext cx="7344816" cy="2677656"/>
          </a:xfrm>
          <a:prstGeom prst="rect">
            <a:avLst/>
          </a:prstGeom>
        </p:spPr>
        <p:txBody>
          <a:bodyPr wrap="square">
            <a:spAutoFit/>
          </a:bodyPr>
          <a:lstStyle/>
          <a:p>
            <a:pPr marL="342900" indent="-342900">
              <a:buFont typeface="+mj-lt"/>
              <a:buAutoNum type="arabicPeriod"/>
            </a:pPr>
            <a:r>
              <a:rPr lang="pt-BR" sz="2400" dirty="0"/>
              <a:t>Maturação do sistema nervoso central</a:t>
            </a:r>
            <a:br>
              <a:rPr lang="pt-BR" sz="2400" dirty="0"/>
            </a:br>
            <a:endParaRPr lang="pt-BR" sz="2400" dirty="0"/>
          </a:p>
          <a:p>
            <a:pPr marL="342900" indent="-342900">
              <a:buFont typeface="+mj-lt"/>
              <a:buAutoNum type="arabicPeriod"/>
            </a:pPr>
            <a:r>
              <a:rPr lang="pt-BR" sz="2400" dirty="0" smtClean="0"/>
              <a:t>Experiências </a:t>
            </a:r>
            <a:r>
              <a:rPr lang="pt-BR" sz="2400" dirty="0"/>
              <a:t>físicas e </a:t>
            </a:r>
            <a:r>
              <a:rPr lang="pt-BR" sz="2400" dirty="0" err="1"/>
              <a:t>lógico-matemáticas</a:t>
            </a:r>
            <a:r>
              <a:rPr lang="pt-BR" sz="2400" dirty="0"/>
              <a:t/>
            </a:r>
            <a:br>
              <a:rPr lang="pt-BR" sz="2400" dirty="0"/>
            </a:br>
            <a:endParaRPr lang="pt-BR" sz="2400" dirty="0"/>
          </a:p>
          <a:p>
            <a:pPr marL="342900" indent="-342900">
              <a:buFont typeface="+mj-lt"/>
              <a:buAutoNum type="arabicPeriod"/>
            </a:pPr>
            <a:r>
              <a:rPr lang="pt-BR" sz="2400" dirty="0" smtClean="0"/>
              <a:t>Transmissão </a:t>
            </a:r>
            <a:r>
              <a:rPr lang="pt-BR" sz="2400" dirty="0"/>
              <a:t>social</a:t>
            </a:r>
            <a:br>
              <a:rPr lang="pt-BR" sz="2400" dirty="0"/>
            </a:br>
            <a:endParaRPr lang="pt-BR" sz="2400" dirty="0"/>
          </a:p>
          <a:p>
            <a:pPr marL="342900" indent="-342900">
              <a:buFont typeface="+mj-lt"/>
              <a:buAutoNum type="arabicPeriod"/>
            </a:pPr>
            <a:r>
              <a:rPr lang="pt-BR" sz="2400" dirty="0" err="1" smtClean="0"/>
              <a:t>Equilibração</a:t>
            </a:r>
            <a:r>
              <a:rPr lang="pt-BR" sz="2400" dirty="0" smtClean="0"/>
              <a:t> </a:t>
            </a:r>
            <a:r>
              <a:rPr lang="pt-BR" sz="2400" dirty="0"/>
              <a:t>das estruturas cognitivas</a:t>
            </a: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62074"/>
          </a:xfrm>
        </p:spPr>
        <p:txBody>
          <a:bodyPr/>
          <a:lstStyle/>
          <a:p>
            <a:pPr algn="ctr"/>
            <a:r>
              <a:rPr lang="pt-BR" dirty="0" smtClean="0">
                <a:solidFill>
                  <a:schemeClr val="tx1"/>
                </a:solidFill>
              </a:rPr>
              <a:t>Estágios do Desenvolvimento</a:t>
            </a:r>
            <a:endParaRPr lang="pt-BR" dirty="0">
              <a:solidFill>
                <a:schemeClr val="tx1"/>
              </a:solidFill>
            </a:endParaRPr>
          </a:p>
        </p:txBody>
      </p:sp>
      <p:sp>
        <p:nvSpPr>
          <p:cNvPr id="3" name="Espaço Reservado para Conteúdo 2"/>
          <p:cNvSpPr>
            <a:spLocks noGrp="1"/>
          </p:cNvSpPr>
          <p:nvPr>
            <p:ph sz="quarter" idx="1"/>
          </p:nvPr>
        </p:nvSpPr>
        <p:spPr>
          <a:xfrm>
            <a:off x="288032" y="1600200"/>
            <a:ext cx="8604448" cy="4873752"/>
          </a:xfrm>
        </p:spPr>
        <p:txBody>
          <a:bodyPr/>
          <a:lstStyle/>
          <a:p>
            <a:pPr marL="457200" indent="-457200">
              <a:buFont typeface="+mj-lt"/>
              <a:buAutoNum type="arabicPeriod"/>
            </a:pPr>
            <a:r>
              <a:rPr lang="pt-BR" dirty="0" smtClean="0"/>
              <a:t>De 0 a 1 ½ ou 2 anos: Sensório-motor</a:t>
            </a:r>
          </a:p>
          <a:p>
            <a:pPr marL="457200" indent="-457200">
              <a:buFont typeface="+mj-lt"/>
              <a:buAutoNum type="arabicPeriod"/>
            </a:pPr>
            <a:r>
              <a:rPr lang="pt-BR" dirty="0" smtClean="0"/>
              <a:t>De 1 ½ ou 2 anos até 6 ou 7 anos: Pré-operatório</a:t>
            </a:r>
          </a:p>
          <a:p>
            <a:pPr marL="457200" indent="-457200">
              <a:buFont typeface="+mj-lt"/>
              <a:buAutoNum type="arabicPeriod"/>
            </a:pPr>
            <a:r>
              <a:rPr lang="pt-BR" dirty="0" smtClean="0"/>
              <a:t>De 7 ou 8 anos até 11 ou 12 anos: Operatório concreto</a:t>
            </a:r>
          </a:p>
          <a:p>
            <a:pPr marL="457200" indent="-457200">
              <a:buFont typeface="+mj-lt"/>
              <a:buAutoNum type="arabicPeriod"/>
            </a:pPr>
            <a:r>
              <a:rPr lang="pt-BR" dirty="0" smtClean="0"/>
              <a:t>De 11 ou 12 anos em diante: Operatório formal</a:t>
            </a:r>
            <a:endParaRPr lang="pt-BR" dirty="0"/>
          </a:p>
        </p:txBody>
      </p:sp>
      <p:pic>
        <p:nvPicPr>
          <p:cNvPr id="30722" name="Picture 2" descr="C:\Documents and Settings\Tiago\Desktop\imgres.jpg"/>
          <p:cNvPicPr>
            <a:picLocks noChangeAspect="1" noChangeArrowheads="1"/>
          </p:cNvPicPr>
          <p:nvPr/>
        </p:nvPicPr>
        <p:blipFill>
          <a:blip r:embed="rId2" cstate="print"/>
          <a:srcRect/>
          <a:stretch>
            <a:fillRect/>
          </a:stretch>
        </p:blipFill>
        <p:spPr bwMode="auto">
          <a:xfrm>
            <a:off x="3923928" y="3430419"/>
            <a:ext cx="4896544" cy="3427581"/>
          </a:xfrm>
          <a:prstGeom prst="rect">
            <a:avLst/>
          </a:prstGeom>
          <a:noFill/>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62074"/>
          </a:xfrm>
        </p:spPr>
        <p:txBody>
          <a:bodyPr/>
          <a:lstStyle/>
          <a:p>
            <a:pPr algn="ctr"/>
            <a:r>
              <a:rPr lang="pt-BR" dirty="0" smtClean="0">
                <a:solidFill>
                  <a:schemeClr val="tx1"/>
                </a:solidFill>
              </a:rPr>
              <a:t>Provas operatórias de </a:t>
            </a:r>
            <a:r>
              <a:rPr lang="pt-BR" dirty="0" err="1" smtClean="0">
                <a:solidFill>
                  <a:schemeClr val="tx1"/>
                </a:solidFill>
              </a:rPr>
              <a:t>piaget</a:t>
            </a:r>
            <a:endParaRPr lang="pt-BR" dirty="0">
              <a:solidFill>
                <a:schemeClr val="tx1"/>
              </a:solidFill>
            </a:endParaRPr>
          </a:p>
        </p:txBody>
      </p:sp>
      <p:sp>
        <p:nvSpPr>
          <p:cNvPr id="3" name="Espaço Reservado para Conteúdo 2"/>
          <p:cNvSpPr>
            <a:spLocks noGrp="1"/>
          </p:cNvSpPr>
          <p:nvPr>
            <p:ph sz="quarter" idx="1"/>
          </p:nvPr>
        </p:nvSpPr>
        <p:spPr>
          <a:xfrm>
            <a:off x="704800" y="1888232"/>
            <a:ext cx="7467600" cy="3196952"/>
          </a:xfrm>
        </p:spPr>
        <p:txBody>
          <a:bodyPr>
            <a:normAutofit/>
          </a:bodyPr>
          <a:lstStyle/>
          <a:p>
            <a:r>
              <a:rPr lang="pt-BR" dirty="0" smtClean="0"/>
              <a:t>O DESENHO DO PAR EDUCATIVO</a:t>
            </a:r>
          </a:p>
          <a:p>
            <a:endParaRPr lang="pt-BR" dirty="0" smtClean="0"/>
          </a:p>
          <a:p>
            <a:r>
              <a:rPr lang="pt-BR" dirty="0" smtClean="0"/>
              <a:t>Ver texto – Par Educativo</a:t>
            </a:r>
            <a:endParaRPr lang="pt-BR"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052736"/>
            <a:ext cx="8424936" cy="562074"/>
          </a:xfrm>
        </p:spPr>
        <p:txBody>
          <a:bodyPr>
            <a:normAutofit fontScale="90000"/>
          </a:bodyPr>
          <a:lstStyle/>
          <a:p>
            <a:pPr algn="ctr"/>
            <a:r>
              <a:rPr lang="pt-BR" sz="2200" b="1" dirty="0" smtClean="0"/>
              <a:t>SISTEMA DE AVALIAÇÃO EM</a:t>
            </a:r>
            <a:r>
              <a:rPr lang="pt-BR" sz="2200" dirty="0" smtClean="0"/>
              <a:t/>
            </a:r>
            <a:br>
              <a:rPr lang="pt-BR" sz="2200" dirty="0" smtClean="0"/>
            </a:br>
            <a:r>
              <a:rPr lang="pt-BR" sz="2200" b="1" dirty="0" smtClean="0"/>
              <a:t> </a:t>
            </a:r>
            <a:r>
              <a:rPr lang="pt-BR" sz="2200" dirty="0" smtClean="0"/>
              <a:t/>
            </a:r>
            <a:br>
              <a:rPr lang="pt-BR" sz="2200" dirty="0" smtClean="0"/>
            </a:br>
            <a:r>
              <a:rPr lang="pt-BR" sz="2200" b="1" dirty="0" smtClean="0"/>
              <a:t>PSICOMOTRICIDADE </a:t>
            </a:r>
            <a:r>
              <a:rPr lang="pt-BR" dirty="0" smtClean="0"/>
              <a:t/>
            </a:r>
            <a:br>
              <a:rPr lang="pt-BR" dirty="0" smtClean="0"/>
            </a:br>
            <a:endParaRPr lang="pt-BR" dirty="0"/>
          </a:p>
        </p:txBody>
      </p:sp>
      <p:pic>
        <p:nvPicPr>
          <p:cNvPr id="2050" name="Picture 2" descr="C:\Documents and Settings\Tiago\Desktop\1.jpg"/>
          <p:cNvPicPr>
            <a:picLocks noChangeAspect="1" noChangeArrowheads="1"/>
          </p:cNvPicPr>
          <p:nvPr/>
        </p:nvPicPr>
        <p:blipFill>
          <a:blip r:embed="rId2" cstate="print"/>
          <a:srcRect/>
          <a:stretch>
            <a:fillRect/>
          </a:stretch>
        </p:blipFill>
        <p:spPr bwMode="auto">
          <a:xfrm>
            <a:off x="395536" y="1268760"/>
            <a:ext cx="8352928" cy="5472608"/>
          </a:xfrm>
          <a:prstGeom prst="rect">
            <a:avLst/>
          </a:prstGeom>
          <a:noFill/>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8654"/>
            <a:ext cx="8003232" cy="418058"/>
          </a:xfrm>
        </p:spPr>
        <p:txBody>
          <a:bodyPr>
            <a:normAutofit fontScale="90000"/>
          </a:bodyPr>
          <a:lstStyle/>
          <a:p>
            <a:r>
              <a:rPr lang="pt-BR" sz="1600" b="1" dirty="0" smtClean="0">
                <a:solidFill>
                  <a:schemeClr val="tx1"/>
                </a:solidFill>
              </a:rPr>
              <a:t>SISTEMA DE AVALIAÇÃO PSICOMOTORA (6 A 11 ANOS)</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251520" y="620688"/>
            <a:ext cx="3322712" cy="864096"/>
          </a:xfrm>
        </p:spPr>
        <p:txBody>
          <a:bodyPr>
            <a:normAutofit fontScale="85000" lnSpcReduction="20000"/>
          </a:bodyPr>
          <a:lstStyle/>
          <a:p>
            <a:r>
              <a:rPr lang="pt-BR" sz="1400" b="1" dirty="0" smtClean="0"/>
              <a:t>1ª Parte desenho acromático</a:t>
            </a:r>
            <a:endParaRPr lang="pt-BR" sz="1400" dirty="0" smtClean="0"/>
          </a:p>
          <a:p>
            <a:pPr>
              <a:buNone/>
            </a:pPr>
            <a:endParaRPr lang="pt-BR" sz="1400" dirty="0" smtClean="0"/>
          </a:p>
          <a:p>
            <a:r>
              <a:rPr lang="pt-BR" sz="1400" b="1" dirty="0" smtClean="0"/>
              <a:t>Teste da Figura Humana (acromático)</a:t>
            </a:r>
            <a:endParaRPr lang="pt-BR" sz="1400" dirty="0" smtClean="0"/>
          </a:p>
          <a:p>
            <a:endParaRPr lang="pt-BR" dirty="0"/>
          </a:p>
        </p:txBody>
      </p:sp>
      <p:sp>
        <p:nvSpPr>
          <p:cNvPr id="6" name="Espaço Reservado para Conteúdo 2"/>
          <p:cNvSpPr txBox="1">
            <a:spLocks/>
          </p:cNvSpPr>
          <p:nvPr/>
        </p:nvSpPr>
        <p:spPr>
          <a:xfrm>
            <a:off x="323528" y="1844824"/>
            <a:ext cx="4464496" cy="5040560"/>
          </a:xfrm>
          <a:prstGeom prst="rect">
            <a:avLst/>
          </a:prstGeom>
        </p:spPr>
        <p:txBody>
          <a:bodyPr vert="horz">
            <a:normAutofit fontScale="85000" lnSpcReduction="20000"/>
          </a:bodyPr>
          <a:lstStyle/>
          <a:p>
            <a:r>
              <a:rPr lang="pt-BR" sz="1400" dirty="0"/>
              <a:t>Pode-se avaliar coletivamente ou individualmente. Entrega-se a criança 1 lápis jumbo sextavado, colocado no centro da carteira e uma folha em branco, na posição vertical, na qual ele possa desenhar uma figura humana sem limite de tempo.</a:t>
            </a:r>
          </a:p>
          <a:p>
            <a:r>
              <a:rPr lang="pt-BR" sz="1400" dirty="0"/>
              <a:t> </a:t>
            </a:r>
          </a:p>
          <a:p>
            <a:r>
              <a:rPr lang="pt-BR" sz="1400" dirty="0"/>
              <a:t>Ordene: “desenhe nesta folha usando o lápis preto, uma figura humana”. Faça da melhor maneira que puder </a:t>
            </a:r>
            <a:r>
              <a:rPr lang="pt-BR" sz="1400" b="1" dirty="0"/>
              <a:t>(Elogie nesta hora, incentivando).</a:t>
            </a:r>
            <a:endParaRPr lang="pt-BR" sz="1400" dirty="0"/>
          </a:p>
          <a:p>
            <a:r>
              <a:rPr lang="pt-BR" sz="1400" dirty="0"/>
              <a:t> </a:t>
            </a:r>
          </a:p>
          <a:p>
            <a:r>
              <a:rPr lang="pt-BR" sz="1400" dirty="0"/>
              <a:t>Ao termino do desenho, a (o) professora (o) deverá perguntar e anotar num papel a parte, que tipo de figura a criança desenhou (homem ou mulher). Em seguida, no mesmo papel, solicitar que desenhe a figura oposta a do desenho (homem ou mulher).</a:t>
            </a:r>
          </a:p>
          <a:p>
            <a:r>
              <a:rPr lang="pt-BR" sz="1400" dirty="0"/>
              <a:t> </a:t>
            </a:r>
          </a:p>
          <a:p>
            <a:r>
              <a:rPr lang="pt-BR" sz="1400" dirty="0"/>
              <a:t>Não levar em conta o valor estético do desenho.</a:t>
            </a:r>
          </a:p>
          <a:p>
            <a:r>
              <a:rPr lang="pt-BR" sz="1400" dirty="0"/>
              <a:t> </a:t>
            </a:r>
          </a:p>
          <a:p>
            <a:r>
              <a:rPr lang="pt-BR" sz="1400" b="1" dirty="0"/>
              <a:t>A Avaliação é feita por meio de pontos. Cada elemento encontrado (desenhado) da o valor de um ponto.</a:t>
            </a:r>
            <a:endParaRPr lang="pt-BR" sz="1400" dirty="0"/>
          </a:p>
          <a:p>
            <a:r>
              <a:rPr lang="pt-BR" sz="1400" b="1" dirty="0"/>
              <a:t> </a:t>
            </a:r>
            <a:endParaRPr lang="pt-BR" sz="1400" dirty="0"/>
          </a:p>
          <a:p>
            <a:r>
              <a:rPr lang="pt-BR" sz="1400" b="1" dirty="0"/>
              <a:t>Material:</a:t>
            </a:r>
            <a:endParaRPr lang="pt-BR" sz="1400" dirty="0"/>
          </a:p>
          <a:p>
            <a:pPr lvl="0"/>
            <a:r>
              <a:rPr lang="pt-BR" sz="1400" dirty="0"/>
              <a:t>Um lápis jumbo sextavado</a:t>
            </a:r>
          </a:p>
          <a:p>
            <a:pPr lvl="0"/>
            <a:r>
              <a:rPr lang="pt-BR" sz="1400" dirty="0"/>
              <a:t>2 folhas </a:t>
            </a:r>
            <a:r>
              <a:rPr lang="pt-BR" sz="1400" dirty="0" err="1"/>
              <a:t>sulfites</a:t>
            </a:r>
            <a:endParaRPr lang="pt-BR" sz="1400" dirty="0"/>
          </a:p>
          <a:p>
            <a:pPr lvl="0"/>
            <a:r>
              <a:rPr lang="pt-BR" sz="1400" dirty="0"/>
              <a:t>Papel carbono</a:t>
            </a:r>
          </a:p>
          <a:p>
            <a:r>
              <a:rPr lang="pt-BR" sz="1400" dirty="0"/>
              <a:t> </a:t>
            </a:r>
          </a:p>
          <a:p>
            <a:r>
              <a:rPr lang="pt-BR" sz="1400" b="1" dirty="0"/>
              <a:t>Atenção:</a:t>
            </a:r>
            <a:endParaRPr lang="pt-BR" sz="1400" dirty="0"/>
          </a:p>
          <a:p>
            <a:pPr lvl="0"/>
            <a:r>
              <a:rPr lang="pt-BR" sz="1400" dirty="0"/>
              <a:t>A criança não poderá usar borracha;</a:t>
            </a:r>
          </a:p>
          <a:p>
            <a:pPr lvl="0"/>
            <a:r>
              <a:rPr lang="pt-BR" sz="1400" dirty="0"/>
              <a:t>A professora colocará no alto da folha o nome da criança, ano de nascimento, idade em meses, exemplo (5 anos e 3 meses);</a:t>
            </a:r>
          </a:p>
          <a:p>
            <a:pPr lvl="0"/>
            <a:r>
              <a:rPr lang="pt-BR" sz="1400" dirty="0"/>
              <a:t>Colocar a data da atividade exemplo (17/04/2011).</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5" name="Picture 3" descr="C:\Documents and Settings\Tiago\Desktop\2.jpg"/>
          <p:cNvPicPr>
            <a:picLocks noChangeAspect="1" noChangeArrowheads="1"/>
          </p:cNvPicPr>
          <p:nvPr/>
        </p:nvPicPr>
        <p:blipFill>
          <a:blip r:embed="rId2" cstate="print"/>
          <a:srcRect/>
          <a:stretch>
            <a:fillRect/>
          </a:stretch>
        </p:blipFill>
        <p:spPr bwMode="auto">
          <a:xfrm>
            <a:off x="4788024" y="1916832"/>
            <a:ext cx="3941510" cy="2952328"/>
          </a:xfrm>
          <a:prstGeom prst="rect">
            <a:avLst/>
          </a:prstGeom>
          <a:noFill/>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7467600" cy="346050"/>
          </a:xfrm>
        </p:spPr>
        <p:txBody>
          <a:bodyPr>
            <a:normAutofit fontScale="90000"/>
          </a:bodyPr>
          <a:lstStyle/>
          <a:p>
            <a:r>
              <a:rPr lang="pt-BR" b="1" dirty="0" smtClean="0">
                <a:solidFill>
                  <a:schemeClr val="tx1"/>
                </a:solidFill>
              </a:rPr>
              <a:t>2ª  Parte desenho cromático</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457200" y="836712"/>
            <a:ext cx="3754760" cy="5637240"/>
          </a:xfrm>
        </p:spPr>
        <p:txBody>
          <a:bodyPr>
            <a:normAutofit fontScale="55000" lnSpcReduction="20000"/>
          </a:bodyPr>
          <a:lstStyle/>
          <a:p>
            <a:r>
              <a:rPr lang="pt-BR" dirty="0" smtClean="0"/>
              <a:t>Pode-se avaliar coletivamente ou individualmente. Entrega-se a criança </a:t>
            </a:r>
            <a:r>
              <a:rPr lang="pt-BR" b="1" dirty="0" smtClean="0"/>
              <a:t>1 lápis</a:t>
            </a:r>
            <a:r>
              <a:rPr lang="pt-BR" dirty="0" smtClean="0"/>
              <a:t> </a:t>
            </a:r>
            <a:r>
              <a:rPr lang="pt-BR" b="1" dirty="0" smtClean="0"/>
              <a:t>jumbo sextavado</a:t>
            </a:r>
            <a:r>
              <a:rPr lang="pt-BR" dirty="0" smtClean="0"/>
              <a:t>, colocado no centro da carteira e uma folha em branco, na posição vertical, na qual ele possa desenhar uma figura humana sem limite de tempo. </a:t>
            </a:r>
          </a:p>
          <a:p>
            <a:endParaRPr lang="pt-BR" dirty="0" smtClean="0"/>
          </a:p>
          <a:p>
            <a:r>
              <a:rPr lang="pt-BR" dirty="0" smtClean="0"/>
              <a:t>Ordene: “desenhe nesta folha usando o lápis preto, uma figura humana. Faça da melhor maneira que puder </a:t>
            </a:r>
            <a:r>
              <a:rPr lang="pt-BR" b="1" dirty="0" smtClean="0"/>
              <a:t>(Elogie nesta hora, incentivando).</a:t>
            </a:r>
            <a:endParaRPr lang="pt-BR" dirty="0" smtClean="0"/>
          </a:p>
          <a:p>
            <a:r>
              <a:rPr lang="pt-BR" dirty="0" smtClean="0"/>
              <a:t>Pedir para criança pintar.</a:t>
            </a:r>
          </a:p>
          <a:p>
            <a:endParaRPr lang="pt-BR" dirty="0" smtClean="0"/>
          </a:p>
          <a:p>
            <a:r>
              <a:rPr lang="pt-BR" b="1" dirty="0" smtClean="0"/>
              <a:t>Material:</a:t>
            </a:r>
            <a:endParaRPr lang="pt-BR" dirty="0" smtClean="0"/>
          </a:p>
          <a:p>
            <a:pPr lvl="0"/>
            <a:r>
              <a:rPr lang="pt-BR" dirty="0" smtClean="0"/>
              <a:t>Um lápis jumbo sextavado</a:t>
            </a:r>
          </a:p>
          <a:p>
            <a:pPr lvl="0"/>
            <a:r>
              <a:rPr lang="pt-BR" dirty="0" smtClean="0"/>
              <a:t>1 folha </a:t>
            </a:r>
            <a:r>
              <a:rPr lang="pt-BR" dirty="0" err="1" smtClean="0"/>
              <a:t>sulfite</a:t>
            </a:r>
            <a:endParaRPr lang="pt-BR" dirty="0" smtClean="0"/>
          </a:p>
          <a:p>
            <a:pPr lvl="0"/>
            <a:r>
              <a:rPr lang="pt-BR" dirty="0" smtClean="0"/>
              <a:t>Lápis de cor (12 cores)</a:t>
            </a:r>
          </a:p>
          <a:p>
            <a:pPr>
              <a:buNone/>
            </a:pPr>
            <a:endParaRPr lang="pt-BR" dirty="0" smtClean="0"/>
          </a:p>
          <a:p>
            <a:r>
              <a:rPr lang="pt-BR" b="1" dirty="0" smtClean="0"/>
              <a:t>Atenção:</a:t>
            </a:r>
            <a:endParaRPr lang="pt-BR" dirty="0" smtClean="0"/>
          </a:p>
          <a:p>
            <a:pPr lvl="0"/>
            <a:r>
              <a:rPr lang="pt-BR" dirty="0" smtClean="0"/>
              <a:t>A criança não poderá usar borracha;</a:t>
            </a:r>
          </a:p>
          <a:p>
            <a:pPr lvl="0"/>
            <a:r>
              <a:rPr lang="pt-BR" dirty="0" smtClean="0"/>
              <a:t>A professora colocará no alto da folha o nome da criança, ano de nascimento, idade em meses, exemplo (5 anos e 3 meses);</a:t>
            </a:r>
          </a:p>
          <a:p>
            <a:pPr lvl="0"/>
            <a:r>
              <a:rPr lang="pt-BR" dirty="0" smtClean="0"/>
              <a:t>Colocar a data da atividade exemplo (17/04/2011).</a:t>
            </a:r>
          </a:p>
          <a:p>
            <a:pPr>
              <a:buNone/>
            </a:pPr>
            <a:r>
              <a:rPr lang="pt-BR" b="1" dirty="0" smtClean="0"/>
              <a:t> </a:t>
            </a:r>
            <a:endParaRPr lang="pt-BR" dirty="0" smtClean="0"/>
          </a:p>
          <a:p>
            <a:endParaRPr lang="pt-BR" dirty="0"/>
          </a:p>
        </p:txBody>
      </p:sp>
      <p:pic>
        <p:nvPicPr>
          <p:cNvPr id="7169" name="Picture 1" descr="C:\Documents and Settings\Tiago\Desktop\3.jpg"/>
          <p:cNvPicPr>
            <a:picLocks noChangeAspect="1" noChangeArrowheads="1"/>
          </p:cNvPicPr>
          <p:nvPr/>
        </p:nvPicPr>
        <p:blipFill>
          <a:blip r:embed="rId2" cstate="print"/>
          <a:srcRect/>
          <a:stretch>
            <a:fillRect/>
          </a:stretch>
        </p:blipFill>
        <p:spPr bwMode="auto">
          <a:xfrm>
            <a:off x="6660232" y="565026"/>
            <a:ext cx="2016224" cy="3007990"/>
          </a:xfrm>
          <a:prstGeom prst="rect">
            <a:avLst/>
          </a:prstGeom>
          <a:noFill/>
        </p:spPr>
      </p:pic>
      <p:sp>
        <p:nvSpPr>
          <p:cNvPr id="4" name="Espaço Reservado para Conteúdo 2"/>
          <p:cNvSpPr txBox="1">
            <a:spLocks/>
          </p:cNvSpPr>
          <p:nvPr/>
        </p:nvSpPr>
        <p:spPr>
          <a:xfrm>
            <a:off x="4572000" y="1124744"/>
            <a:ext cx="3744416" cy="3888432"/>
          </a:xfrm>
          <a:prstGeom prst="rect">
            <a:avLst/>
          </a:prstGeom>
        </p:spPr>
        <p:txBody>
          <a:bodyPr vert="horz">
            <a:normAutofit/>
          </a:bodyPr>
          <a:lstStyle/>
          <a:p>
            <a:r>
              <a:rPr lang="pt-BR" sz="1200" b="1" dirty="0" smtClean="0"/>
              <a:t>Contagem de pontos</a:t>
            </a:r>
            <a:endParaRPr lang="pt-BR" sz="1200" dirty="0" smtClean="0"/>
          </a:p>
          <a:p>
            <a:r>
              <a:rPr lang="pt-BR" sz="1200" b="1" dirty="0" smtClean="0"/>
              <a:t> </a:t>
            </a:r>
            <a:endParaRPr lang="pt-BR" sz="1200" dirty="0" smtClean="0"/>
          </a:p>
          <a:p>
            <a:pPr lvl="0"/>
            <a:r>
              <a:rPr lang="pt-BR" sz="1200" dirty="0" smtClean="0"/>
              <a:t>1 - Cabeça presente</a:t>
            </a:r>
          </a:p>
          <a:p>
            <a:pPr lvl="0"/>
            <a:r>
              <a:rPr lang="pt-BR" sz="1200" dirty="0" smtClean="0"/>
              <a:t>2 - Pernas presente</a:t>
            </a:r>
          </a:p>
          <a:p>
            <a:pPr lvl="0"/>
            <a:r>
              <a:rPr lang="pt-BR" sz="1200" dirty="0" smtClean="0"/>
              <a:t>3 - Braços presentes</a:t>
            </a:r>
          </a:p>
          <a:p>
            <a:pPr lvl="0"/>
            <a:r>
              <a:rPr lang="pt-BR" sz="1200" dirty="0" smtClean="0"/>
              <a:t>4 - Tronco presentes</a:t>
            </a:r>
          </a:p>
          <a:p>
            <a:pPr lvl="0"/>
            <a:r>
              <a:rPr lang="pt-BR" sz="1200" dirty="0" smtClean="0"/>
              <a:t>5 - Braços e pernas ligadas ao tronco</a:t>
            </a:r>
          </a:p>
          <a:p>
            <a:pPr lvl="0"/>
            <a:r>
              <a:rPr lang="pt-BR" sz="1200" dirty="0" smtClean="0"/>
              <a:t>6 - Pescoço</a:t>
            </a:r>
          </a:p>
          <a:p>
            <a:pPr lvl="0"/>
            <a:r>
              <a:rPr lang="pt-BR" sz="1200" dirty="0" smtClean="0"/>
              <a:t>7 - Olhos presentes</a:t>
            </a:r>
          </a:p>
          <a:p>
            <a:pPr lvl="0"/>
            <a:r>
              <a:rPr lang="pt-BR" sz="1200" dirty="0" smtClean="0"/>
              <a:t>8 - Orelhas</a:t>
            </a:r>
          </a:p>
          <a:p>
            <a:pPr lvl="0"/>
            <a:r>
              <a:rPr lang="pt-BR" sz="1200" dirty="0" smtClean="0"/>
              <a:t>9 - Nariz presente</a:t>
            </a:r>
          </a:p>
          <a:p>
            <a:pPr lvl="0"/>
            <a:r>
              <a:rPr lang="pt-BR" sz="1200" dirty="0" smtClean="0"/>
              <a:t>10 - Boca presente</a:t>
            </a:r>
          </a:p>
          <a:p>
            <a:pPr lvl="0"/>
            <a:r>
              <a:rPr lang="pt-BR" sz="1200" dirty="0" smtClean="0"/>
              <a:t>11 - Sobrancelhas</a:t>
            </a:r>
          </a:p>
          <a:p>
            <a:pPr lvl="0"/>
            <a:r>
              <a:rPr lang="pt-BR" sz="1200" dirty="0" smtClean="0"/>
              <a:t> 12 - Cílios</a:t>
            </a:r>
          </a:p>
          <a:p>
            <a:pPr lvl="0"/>
            <a:r>
              <a:rPr lang="pt-BR" sz="1200" dirty="0" smtClean="0"/>
              <a:t> 13 - Representação do cabelo</a:t>
            </a:r>
          </a:p>
          <a:p>
            <a:pPr lvl="0"/>
            <a:r>
              <a:rPr lang="pt-BR" sz="1200" dirty="0" smtClean="0"/>
              <a:t> 14 - Representação de roupas</a:t>
            </a:r>
          </a:p>
          <a:p>
            <a:pPr lvl="0"/>
            <a:r>
              <a:rPr lang="pt-BR" sz="1200" dirty="0" smtClean="0"/>
              <a:t> 15 - Desenho em transparência</a:t>
            </a:r>
          </a:p>
          <a:p>
            <a:pPr lvl="0"/>
            <a:r>
              <a:rPr lang="pt-BR" sz="1200" dirty="0" smtClean="0"/>
              <a:t> 16 - Representação do dedo das mãos</a:t>
            </a:r>
          </a:p>
          <a:p>
            <a:pPr lvl="0"/>
            <a:r>
              <a:rPr lang="pt-BR" sz="1200" dirty="0" smtClean="0"/>
              <a:t> 17 - Representação exata de dedos</a:t>
            </a:r>
          </a:p>
          <a:p>
            <a:pPr lvl="0"/>
            <a:r>
              <a:rPr lang="pt-BR" sz="1200" dirty="0" smtClean="0"/>
              <a:t> 18 - Pés proporcionais em relação ao corpo</a:t>
            </a: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579296" cy="706090"/>
          </a:xfrm>
        </p:spPr>
        <p:txBody>
          <a:bodyPr>
            <a:normAutofit fontScale="90000"/>
          </a:bodyPr>
          <a:lstStyle/>
          <a:p>
            <a:r>
              <a:rPr lang="pt-BR" sz="1800" b="1" dirty="0" smtClean="0">
                <a:solidFill>
                  <a:schemeClr val="tx1"/>
                </a:solidFill>
              </a:rPr>
              <a:t>TESTE DE EMITAÇÃO DE GESTOS - BÈRGÉS LEZINE (6 a 11 ANOS)</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620688"/>
            <a:ext cx="8219256" cy="5853264"/>
          </a:xfrm>
        </p:spPr>
        <p:txBody>
          <a:bodyPr>
            <a:normAutofit fontScale="47500" lnSpcReduction="20000"/>
          </a:bodyPr>
          <a:lstStyle/>
          <a:p>
            <a:r>
              <a:rPr lang="pt-BR" b="1" dirty="0" smtClean="0"/>
              <a:t>Objetivo:</a:t>
            </a:r>
            <a:endParaRPr lang="pt-BR" dirty="0" smtClean="0"/>
          </a:p>
          <a:p>
            <a:pPr>
              <a:buNone/>
            </a:pPr>
            <a:endParaRPr lang="pt-BR" dirty="0" smtClean="0"/>
          </a:p>
          <a:p>
            <a:pPr lvl="0"/>
            <a:r>
              <a:rPr lang="pt-BR" dirty="0" smtClean="0"/>
              <a:t>Avaliar noção de Esquema e Imagem corporal</a:t>
            </a:r>
          </a:p>
          <a:p>
            <a:pPr lvl="0"/>
            <a:r>
              <a:rPr lang="pt-BR" dirty="0" smtClean="0"/>
              <a:t>Identificar e imitar a noção da mão</a:t>
            </a:r>
          </a:p>
          <a:p>
            <a:pPr lvl="0"/>
            <a:r>
              <a:rPr lang="pt-BR" dirty="0" smtClean="0"/>
              <a:t>Capacidade de imitar gestos simples (mãos e dedos)</a:t>
            </a:r>
          </a:p>
          <a:p>
            <a:pPr lvl="0"/>
            <a:r>
              <a:rPr lang="pt-BR" dirty="0" smtClean="0"/>
              <a:t>Noção espacial (meio/ abaixo/ para cima, </a:t>
            </a:r>
            <a:r>
              <a:rPr lang="pt-BR" dirty="0" err="1" smtClean="0"/>
              <a:t>etc</a:t>
            </a:r>
            <a:r>
              <a:rPr lang="pt-BR" dirty="0" smtClean="0"/>
              <a:t>)</a:t>
            </a:r>
          </a:p>
          <a:p>
            <a:pPr lvl="0"/>
            <a:r>
              <a:rPr lang="pt-BR" dirty="0" smtClean="0"/>
              <a:t>Atenção e concentração (persistência para repetir movimentos simples e compreensão de ordens, sob modelo)</a:t>
            </a:r>
          </a:p>
          <a:p>
            <a:pPr>
              <a:buNone/>
            </a:pPr>
            <a:endParaRPr lang="pt-BR" dirty="0" smtClean="0"/>
          </a:p>
          <a:p>
            <a:r>
              <a:rPr lang="pt-BR" b="1" dirty="0" smtClean="0"/>
              <a:t>Avaliação:</a:t>
            </a:r>
            <a:endParaRPr lang="pt-BR" dirty="0" smtClean="0"/>
          </a:p>
          <a:p>
            <a:pPr>
              <a:buNone/>
            </a:pPr>
            <a:endParaRPr lang="pt-BR" dirty="0" smtClean="0"/>
          </a:p>
          <a:p>
            <a:pPr lvl="0"/>
            <a:r>
              <a:rPr lang="pt-BR" dirty="0" smtClean="0"/>
              <a:t>Anotar a mão usada espontaneamente (D/E)?</a:t>
            </a:r>
          </a:p>
          <a:p>
            <a:pPr lvl="0"/>
            <a:r>
              <a:rPr lang="pt-BR" dirty="0" smtClean="0"/>
              <a:t>Anotar se usou a mesma mão (D/E) do modelo.</a:t>
            </a:r>
          </a:p>
          <a:p>
            <a:pPr lvl="0"/>
            <a:r>
              <a:rPr lang="pt-BR" dirty="0" smtClean="0"/>
              <a:t>Anotar se rotou, omitiu ou acrescentou número de dedos.</a:t>
            </a:r>
          </a:p>
          <a:p>
            <a:pPr>
              <a:buNone/>
            </a:pPr>
            <a:endParaRPr lang="pt-BR" dirty="0" smtClean="0"/>
          </a:p>
          <a:p>
            <a:r>
              <a:rPr lang="pt-BR" b="1" dirty="0" smtClean="0"/>
              <a:t>Tabela de Pontos:</a:t>
            </a:r>
            <a:endParaRPr lang="pt-BR" dirty="0" smtClean="0"/>
          </a:p>
          <a:p>
            <a:pPr>
              <a:buNone/>
            </a:pPr>
            <a:endParaRPr lang="pt-BR" dirty="0" smtClean="0"/>
          </a:p>
          <a:p>
            <a:r>
              <a:rPr lang="pt-BR" b="1" dirty="0" smtClean="0"/>
              <a:t>Para cada acerto um ponto:</a:t>
            </a:r>
            <a:endParaRPr lang="pt-BR" dirty="0" smtClean="0"/>
          </a:p>
          <a:p>
            <a:pPr lvl="0"/>
            <a:r>
              <a:rPr lang="pt-BR" dirty="0" smtClean="0"/>
              <a:t>1 a 2 – orientação própria (5 e 6 anos).</a:t>
            </a:r>
          </a:p>
          <a:p>
            <a:pPr lvl="0"/>
            <a:r>
              <a:rPr lang="pt-BR" dirty="0" smtClean="0"/>
              <a:t>1 a 4 – orientação do outro (7 e 8 anos).</a:t>
            </a:r>
          </a:p>
          <a:p>
            <a:pPr lvl="0"/>
            <a:r>
              <a:rPr lang="pt-BR" dirty="0" smtClean="0"/>
              <a:t>1 a 9 erros – orientação em si e no espaço (9 e 11 anos)</a:t>
            </a:r>
          </a:p>
          <a:p>
            <a:endParaRPr lang="pt-BR" dirty="0" smtClean="0"/>
          </a:p>
          <a:p>
            <a:r>
              <a:rPr lang="pt-BR" b="1" dirty="0" smtClean="0"/>
              <a:t>Avaliação Geral:</a:t>
            </a:r>
            <a:endParaRPr lang="pt-BR" dirty="0" smtClean="0"/>
          </a:p>
          <a:p>
            <a:pPr>
              <a:buNone/>
            </a:pPr>
            <a:endParaRPr lang="pt-BR" dirty="0" smtClean="0"/>
          </a:p>
          <a:p>
            <a:r>
              <a:rPr lang="pt-BR" dirty="0" smtClean="0"/>
              <a:t>Bom</a:t>
            </a:r>
          </a:p>
          <a:p>
            <a:r>
              <a:rPr lang="pt-BR" dirty="0" smtClean="0"/>
              <a:t>Regular </a:t>
            </a:r>
          </a:p>
          <a:p>
            <a:r>
              <a:rPr lang="pt-BR" dirty="0" smtClean="0"/>
              <a:t>Ruim</a:t>
            </a:r>
          </a:p>
          <a:p>
            <a:endParaRPr lang="pt-BR" dirty="0"/>
          </a:p>
        </p:txBody>
      </p:sp>
      <p:pic>
        <p:nvPicPr>
          <p:cNvPr id="6145" name="Picture 1" descr="C:\Documents and Settings\Tiago\Desktop\4.jpg"/>
          <p:cNvPicPr>
            <a:picLocks noChangeAspect="1" noChangeArrowheads="1"/>
          </p:cNvPicPr>
          <p:nvPr/>
        </p:nvPicPr>
        <p:blipFill>
          <a:blip r:embed="rId2" cstate="print"/>
          <a:srcRect/>
          <a:stretch>
            <a:fillRect/>
          </a:stretch>
        </p:blipFill>
        <p:spPr bwMode="auto">
          <a:xfrm>
            <a:off x="5436096" y="4983265"/>
            <a:ext cx="3384376" cy="1614087"/>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51520" y="1600200"/>
            <a:ext cx="4186808" cy="4873752"/>
          </a:xfrm>
        </p:spPr>
        <p:txBody>
          <a:bodyPr>
            <a:normAutofit/>
          </a:bodyPr>
          <a:lstStyle/>
          <a:p>
            <a:pPr algn="just"/>
            <a:r>
              <a:rPr lang="pt-BR" sz="2800" dirty="0" smtClean="0"/>
              <a:t>O termo </a:t>
            </a:r>
            <a:r>
              <a:rPr lang="pt-BR" sz="2800" i="1" dirty="0" smtClean="0"/>
              <a:t>psicopedagogia</a:t>
            </a:r>
            <a:r>
              <a:rPr lang="pt-BR" sz="2800" dirty="0" smtClean="0"/>
              <a:t> distingue-se em três conotações: como uma </a:t>
            </a:r>
            <a:r>
              <a:rPr lang="pt-BR" sz="2800" i="1" dirty="0" smtClean="0"/>
              <a:t>prática</a:t>
            </a:r>
            <a:r>
              <a:rPr lang="pt-BR" sz="2800" dirty="0" smtClean="0"/>
              <a:t>, como um </a:t>
            </a:r>
            <a:r>
              <a:rPr lang="pt-BR" sz="2800" i="1" dirty="0" smtClean="0"/>
              <a:t>campo de investigação</a:t>
            </a:r>
            <a:r>
              <a:rPr lang="pt-BR" sz="2800" dirty="0" smtClean="0"/>
              <a:t> do ato de aprender e como (pretende-se) um saber </a:t>
            </a:r>
            <a:r>
              <a:rPr lang="pt-BR" sz="2800" i="1" dirty="0" smtClean="0"/>
              <a:t>científico.</a:t>
            </a:r>
            <a:endParaRPr lang="pt-BR" sz="2800" dirty="0"/>
          </a:p>
        </p:txBody>
      </p:sp>
      <p:pic>
        <p:nvPicPr>
          <p:cNvPr id="1026" name="Picture 2" descr="C:\Documents and Settings\Tiago\Desktop\imgres.jpg"/>
          <p:cNvPicPr>
            <a:picLocks noChangeAspect="1" noChangeArrowheads="1"/>
          </p:cNvPicPr>
          <p:nvPr/>
        </p:nvPicPr>
        <p:blipFill>
          <a:blip r:embed="rId2" cstate="print"/>
          <a:srcRect/>
          <a:stretch>
            <a:fillRect/>
          </a:stretch>
        </p:blipFill>
        <p:spPr bwMode="auto">
          <a:xfrm>
            <a:off x="179512" y="116632"/>
            <a:ext cx="1851634" cy="1296144"/>
          </a:xfrm>
          <a:prstGeom prst="rect">
            <a:avLst/>
          </a:prstGeom>
          <a:noFill/>
        </p:spPr>
      </p:pic>
      <p:pic>
        <p:nvPicPr>
          <p:cNvPr id="1027" name="Picture 3" descr="C:\Documents and Settings\Tiago\Desktop\imgres.jpg"/>
          <p:cNvPicPr>
            <a:picLocks noChangeAspect="1" noChangeArrowheads="1"/>
          </p:cNvPicPr>
          <p:nvPr/>
        </p:nvPicPr>
        <p:blipFill>
          <a:blip r:embed="rId3" cstate="print"/>
          <a:srcRect/>
          <a:stretch>
            <a:fillRect/>
          </a:stretch>
        </p:blipFill>
        <p:spPr bwMode="auto">
          <a:xfrm>
            <a:off x="4788024" y="1124744"/>
            <a:ext cx="3771188" cy="41044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a:p>
        </p:txBody>
      </p:sp>
      <p:pic>
        <p:nvPicPr>
          <p:cNvPr id="5121" name="Picture 1" descr="anexo2"/>
          <p:cNvPicPr>
            <a:picLocks noChangeAspect="1" noChangeArrowheads="1"/>
          </p:cNvPicPr>
          <p:nvPr/>
        </p:nvPicPr>
        <p:blipFill>
          <a:blip r:embed="rId2" cstate="print"/>
          <a:srcRect/>
          <a:stretch>
            <a:fillRect/>
          </a:stretch>
        </p:blipFill>
        <p:spPr bwMode="auto">
          <a:xfrm>
            <a:off x="0" y="116632"/>
            <a:ext cx="4604377" cy="6741368"/>
          </a:xfrm>
          <a:prstGeom prst="rect">
            <a:avLst/>
          </a:prstGeom>
          <a:noFill/>
          <a:ln w="9525">
            <a:noFill/>
            <a:miter lim="800000"/>
            <a:headEnd/>
            <a:tailEnd/>
          </a:ln>
        </p:spPr>
      </p:pic>
      <p:pic>
        <p:nvPicPr>
          <p:cNvPr id="5122" name="Picture 2" descr="anexo2parte2"/>
          <p:cNvPicPr>
            <a:picLocks noChangeAspect="1" noChangeArrowheads="1"/>
          </p:cNvPicPr>
          <p:nvPr/>
        </p:nvPicPr>
        <p:blipFill>
          <a:blip r:embed="rId3" cstate="print"/>
          <a:srcRect/>
          <a:stretch>
            <a:fillRect/>
          </a:stretch>
        </p:blipFill>
        <p:spPr bwMode="auto">
          <a:xfrm>
            <a:off x="4572000" y="0"/>
            <a:ext cx="4572000" cy="685799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Tiago\Desktop\7.jpg"/>
          <p:cNvPicPr>
            <a:picLocks noChangeAspect="1" noChangeArrowheads="1"/>
          </p:cNvPicPr>
          <p:nvPr/>
        </p:nvPicPr>
        <p:blipFill>
          <a:blip r:embed="rId2" cstate="print"/>
          <a:srcRect/>
          <a:stretch>
            <a:fillRect/>
          </a:stretch>
        </p:blipFill>
        <p:spPr bwMode="auto">
          <a:xfrm>
            <a:off x="4968552" y="3407861"/>
            <a:ext cx="2411760" cy="3261499"/>
          </a:xfrm>
          <a:prstGeom prst="rect">
            <a:avLst/>
          </a:prstGeom>
          <a:noFill/>
        </p:spPr>
      </p:pic>
      <p:pic>
        <p:nvPicPr>
          <p:cNvPr id="4097" name="Picture 1" descr="C:\Documents and Settings\Tiago\Desktop\6.jpg"/>
          <p:cNvPicPr>
            <a:picLocks noChangeAspect="1" noChangeArrowheads="1"/>
          </p:cNvPicPr>
          <p:nvPr/>
        </p:nvPicPr>
        <p:blipFill>
          <a:blip r:embed="rId3" cstate="print"/>
          <a:srcRect/>
          <a:stretch>
            <a:fillRect/>
          </a:stretch>
        </p:blipFill>
        <p:spPr bwMode="auto">
          <a:xfrm>
            <a:off x="4716016" y="404664"/>
            <a:ext cx="2729591" cy="3024336"/>
          </a:xfrm>
          <a:prstGeom prst="rect">
            <a:avLst/>
          </a:prstGeom>
          <a:noFill/>
        </p:spPr>
      </p:pic>
      <p:sp>
        <p:nvSpPr>
          <p:cNvPr id="2" name="Título 1"/>
          <p:cNvSpPr>
            <a:spLocks noGrp="1"/>
          </p:cNvSpPr>
          <p:nvPr>
            <p:ph type="title"/>
          </p:nvPr>
        </p:nvSpPr>
        <p:spPr>
          <a:xfrm>
            <a:off x="683568" y="44624"/>
            <a:ext cx="7467600" cy="562074"/>
          </a:xfrm>
        </p:spPr>
        <p:txBody>
          <a:bodyPr>
            <a:noAutofit/>
          </a:bodyPr>
          <a:lstStyle/>
          <a:p>
            <a:pPr algn="ctr"/>
            <a:r>
              <a:rPr lang="pt-BR" sz="2000" b="1" dirty="0" smtClean="0">
                <a:solidFill>
                  <a:schemeClr val="tx1"/>
                </a:solidFill>
              </a:rPr>
              <a:t>Esquema e Imagem corporal</a:t>
            </a:r>
            <a:endParaRPr lang="pt-BR" sz="2000" dirty="0">
              <a:solidFill>
                <a:schemeClr val="tx1"/>
              </a:solidFill>
            </a:endParaRPr>
          </a:p>
        </p:txBody>
      </p:sp>
      <p:sp>
        <p:nvSpPr>
          <p:cNvPr id="3" name="Espaço Reservado para Conteúdo 2"/>
          <p:cNvSpPr>
            <a:spLocks noGrp="1"/>
          </p:cNvSpPr>
          <p:nvPr>
            <p:ph sz="quarter" idx="1"/>
          </p:nvPr>
        </p:nvSpPr>
        <p:spPr>
          <a:xfrm>
            <a:off x="457200" y="836712"/>
            <a:ext cx="3970784" cy="5760640"/>
          </a:xfrm>
        </p:spPr>
        <p:txBody>
          <a:bodyPr>
            <a:normAutofit fontScale="92500" lnSpcReduction="10000"/>
          </a:bodyPr>
          <a:lstStyle/>
          <a:p>
            <a:r>
              <a:rPr lang="pt-BR" b="1" dirty="0" smtClean="0"/>
              <a:t>Conduta: 1º momento</a:t>
            </a:r>
            <a:endParaRPr lang="pt-BR" dirty="0" smtClean="0"/>
          </a:p>
          <a:p>
            <a:pPr>
              <a:buNone/>
            </a:pPr>
            <a:endParaRPr lang="pt-BR" dirty="0" smtClean="0"/>
          </a:p>
          <a:p>
            <a:r>
              <a:rPr lang="pt-BR" dirty="0" smtClean="0"/>
              <a:t>Pedir para a criança ir falando cada nome do corpo, quando tocada ou apontada pela professora (o). Ex: Professora toca o nariz, orelha, </a:t>
            </a:r>
            <a:r>
              <a:rPr lang="pt-BR" dirty="0" err="1" smtClean="0"/>
              <a:t>etc</a:t>
            </a:r>
            <a:endParaRPr lang="pt-BR" dirty="0" smtClean="0"/>
          </a:p>
          <a:p>
            <a:pPr>
              <a:buNone/>
            </a:pPr>
            <a:endParaRPr lang="pt-BR" dirty="0" smtClean="0"/>
          </a:p>
          <a:p>
            <a:r>
              <a:rPr lang="pt-BR" b="1" dirty="0" smtClean="0"/>
              <a:t>Conduta: 2º momento </a:t>
            </a:r>
            <a:endParaRPr lang="pt-BR" dirty="0" smtClean="0"/>
          </a:p>
          <a:p>
            <a:pPr>
              <a:buNone/>
            </a:pPr>
            <a:endParaRPr lang="pt-BR" dirty="0" smtClean="0"/>
          </a:p>
          <a:p>
            <a:r>
              <a:rPr lang="pt-BR" dirty="0" smtClean="0"/>
              <a:t>A professora (o) irá falar a parte do corpo e a criança irá apontar.</a:t>
            </a:r>
          </a:p>
          <a:p>
            <a:r>
              <a:rPr lang="pt-BR" dirty="0" smtClean="0"/>
              <a:t>Ex: Professora diz: Onde está sua barriga?</a:t>
            </a:r>
          </a:p>
          <a:p>
            <a:endParaRPr lang="pt-BR" dirty="0"/>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Documents and Settings\Tiago\Desktop\8.jpg"/>
          <p:cNvPicPr>
            <a:picLocks noChangeAspect="1" noChangeArrowheads="1"/>
          </p:cNvPicPr>
          <p:nvPr/>
        </p:nvPicPr>
        <p:blipFill>
          <a:blip r:embed="rId2" cstate="print"/>
          <a:srcRect/>
          <a:stretch>
            <a:fillRect/>
          </a:stretch>
        </p:blipFill>
        <p:spPr bwMode="auto">
          <a:xfrm>
            <a:off x="3491880" y="1484784"/>
            <a:ext cx="5256584" cy="4176464"/>
          </a:xfrm>
          <a:prstGeom prst="rect">
            <a:avLst/>
          </a:prstGeom>
          <a:noFill/>
        </p:spPr>
      </p:pic>
      <p:sp>
        <p:nvSpPr>
          <p:cNvPr id="2" name="Título 1"/>
          <p:cNvSpPr>
            <a:spLocks noGrp="1"/>
          </p:cNvSpPr>
          <p:nvPr>
            <p:ph type="title"/>
          </p:nvPr>
        </p:nvSpPr>
        <p:spPr>
          <a:xfrm>
            <a:off x="457200" y="274638"/>
            <a:ext cx="7467600" cy="562074"/>
          </a:xfrm>
        </p:spPr>
        <p:txBody>
          <a:bodyPr>
            <a:normAutofit fontScale="90000"/>
          </a:bodyPr>
          <a:lstStyle/>
          <a:p>
            <a:pPr lvl="0" algn="ctr"/>
            <a:r>
              <a:rPr lang="pt-BR" sz="2000" b="1" dirty="0" err="1" smtClean="0">
                <a:solidFill>
                  <a:schemeClr val="tx1"/>
                </a:solidFill>
              </a:rPr>
              <a:t>Lateralização</a:t>
            </a:r>
            <a:r>
              <a:rPr lang="pt-BR" sz="2000" b="1" dirty="0" smtClean="0">
                <a:solidFill>
                  <a:schemeClr val="tx1"/>
                </a:solidFill>
              </a:rPr>
              <a:t> – Dominância Lateral de mão</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692696"/>
            <a:ext cx="7467600" cy="5781256"/>
          </a:xfrm>
        </p:spPr>
        <p:txBody>
          <a:bodyPr>
            <a:normAutofit fontScale="55000" lnSpcReduction="20000"/>
          </a:bodyPr>
          <a:lstStyle/>
          <a:p>
            <a:r>
              <a:rPr lang="pt-BR" b="1" dirty="0" smtClean="0"/>
              <a:t>Amassar:</a:t>
            </a:r>
            <a:r>
              <a:rPr lang="pt-BR" dirty="0" smtClean="0"/>
              <a:t>  Deixar duas folhas de jornais sobre a mesa. Pedir para a criança amassar  com um mão e a outra fica  do lado, e depois inverte aquela que amassou fica em repouso do lado em cima da mesa.</a:t>
            </a:r>
          </a:p>
          <a:p>
            <a:r>
              <a:rPr lang="pt-BR" dirty="0" smtClean="0"/>
              <a:t>Analisar qual ficou mais amassada.</a:t>
            </a:r>
          </a:p>
          <a:p>
            <a:pPr>
              <a:buNone/>
            </a:pPr>
            <a:endParaRPr lang="pt-BR" dirty="0" smtClean="0"/>
          </a:p>
          <a:p>
            <a:r>
              <a:rPr lang="pt-BR" b="1" dirty="0" smtClean="0"/>
              <a:t>Recortar:</a:t>
            </a:r>
            <a:r>
              <a:rPr lang="pt-BR" dirty="0" smtClean="0"/>
              <a:t> linha reta / em circulo e ondulações</a:t>
            </a:r>
          </a:p>
          <a:p>
            <a:pPr>
              <a:buNone/>
            </a:pPr>
            <a:endParaRPr lang="pt-BR" dirty="0" smtClean="0"/>
          </a:p>
          <a:p>
            <a:r>
              <a:rPr lang="pt-BR" b="1" dirty="0" smtClean="0"/>
              <a:t>Pintar:</a:t>
            </a:r>
            <a:r>
              <a:rPr lang="pt-BR" dirty="0" smtClean="0"/>
              <a:t> utilizar o </a:t>
            </a:r>
            <a:r>
              <a:rPr lang="pt-BR" dirty="0" err="1" smtClean="0"/>
              <a:t>gizão</a:t>
            </a:r>
            <a:r>
              <a:rPr lang="pt-BR" dirty="0" smtClean="0"/>
              <a:t> (formas geométricas)</a:t>
            </a:r>
          </a:p>
          <a:p>
            <a:pPr>
              <a:buNone/>
            </a:pPr>
            <a:endParaRPr lang="pt-BR" dirty="0" smtClean="0"/>
          </a:p>
          <a:p>
            <a:r>
              <a:rPr lang="pt-BR" b="1" dirty="0" smtClean="0"/>
              <a:t>Anotar: </a:t>
            </a:r>
            <a:endParaRPr lang="pt-BR" dirty="0" smtClean="0"/>
          </a:p>
          <a:p>
            <a:r>
              <a:rPr lang="pt-BR" dirty="0" smtClean="0"/>
              <a:t>Qual mão utilizou para amassar primeiro?</a:t>
            </a:r>
          </a:p>
          <a:p>
            <a:r>
              <a:rPr lang="pt-BR" dirty="0" smtClean="0"/>
              <a:t>Mão direita (  ) mão esquerda (  )</a:t>
            </a:r>
          </a:p>
          <a:p>
            <a:r>
              <a:rPr lang="pt-BR" dirty="0" smtClean="0"/>
              <a:t>Qualidade do amasso:</a:t>
            </a:r>
          </a:p>
          <a:p>
            <a:pPr>
              <a:buNone/>
            </a:pPr>
            <a:endParaRPr lang="pt-BR" dirty="0" smtClean="0"/>
          </a:p>
          <a:p>
            <a:r>
              <a:rPr lang="pt-BR" dirty="0" smtClean="0"/>
              <a:t>Qual mão utilizou para o recorte?</a:t>
            </a:r>
          </a:p>
          <a:p>
            <a:r>
              <a:rPr lang="pt-BR" dirty="0" smtClean="0"/>
              <a:t> Mão direita (  ) mão esquerda (  )</a:t>
            </a:r>
          </a:p>
          <a:p>
            <a:r>
              <a:rPr lang="pt-BR" dirty="0" smtClean="0"/>
              <a:t>Qualidade do recorte:</a:t>
            </a:r>
          </a:p>
          <a:p>
            <a:pPr>
              <a:buNone/>
            </a:pPr>
            <a:endParaRPr lang="pt-BR" dirty="0" smtClean="0"/>
          </a:p>
          <a:p>
            <a:r>
              <a:rPr lang="pt-BR" dirty="0" smtClean="0"/>
              <a:t>Pintar as formas geométricas?</a:t>
            </a:r>
          </a:p>
          <a:p>
            <a:r>
              <a:rPr lang="pt-BR" dirty="0" smtClean="0"/>
              <a:t>Qual mão utilizada pela criança</a:t>
            </a:r>
          </a:p>
          <a:p>
            <a:r>
              <a:rPr lang="pt-BR" dirty="0" smtClean="0"/>
              <a:t>Mão direita (  ) mão esquerda (  )</a:t>
            </a:r>
          </a:p>
          <a:p>
            <a:r>
              <a:rPr lang="pt-BR" dirty="0" smtClean="0"/>
              <a:t>Qualidade da pintura:</a:t>
            </a:r>
          </a:p>
          <a:p>
            <a:pPr>
              <a:buNone/>
            </a:pPr>
            <a:endParaRPr lang="pt-BR" dirty="0" smtClean="0"/>
          </a:p>
          <a:p>
            <a:r>
              <a:rPr lang="pt-BR" b="1" dirty="0" smtClean="0"/>
              <a:t>Preferência da mão:     D (   )      E (   )</a:t>
            </a:r>
            <a:endParaRPr lang="pt-BR" dirty="0" smtClean="0"/>
          </a:p>
          <a:p>
            <a:pPr>
              <a:buNone/>
            </a:pPr>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Documents and Settings\Tiago\Desktop\9.jpg"/>
          <p:cNvPicPr>
            <a:picLocks noChangeAspect="1" noChangeArrowheads="1"/>
          </p:cNvPicPr>
          <p:nvPr/>
        </p:nvPicPr>
        <p:blipFill>
          <a:blip r:embed="rId2" cstate="print"/>
          <a:srcRect/>
          <a:stretch>
            <a:fillRect/>
          </a:stretch>
        </p:blipFill>
        <p:spPr bwMode="auto">
          <a:xfrm>
            <a:off x="6228184" y="3573016"/>
            <a:ext cx="2371725" cy="1924050"/>
          </a:xfrm>
          <a:prstGeom prst="rect">
            <a:avLst/>
          </a:prstGeom>
          <a:noFill/>
        </p:spPr>
      </p:pic>
      <p:sp>
        <p:nvSpPr>
          <p:cNvPr id="2" name="Título 1"/>
          <p:cNvSpPr>
            <a:spLocks noGrp="1"/>
          </p:cNvSpPr>
          <p:nvPr>
            <p:ph type="title"/>
          </p:nvPr>
        </p:nvSpPr>
        <p:spPr>
          <a:xfrm>
            <a:off x="457200" y="274638"/>
            <a:ext cx="7467600" cy="418058"/>
          </a:xfrm>
        </p:spPr>
        <p:txBody>
          <a:bodyPr>
            <a:normAutofit/>
          </a:bodyPr>
          <a:lstStyle/>
          <a:p>
            <a:pPr algn="ctr"/>
            <a:r>
              <a:rPr lang="pt-BR" sz="1800" b="1" dirty="0" err="1" smtClean="0">
                <a:solidFill>
                  <a:schemeClr val="tx1"/>
                </a:solidFill>
              </a:rPr>
              <a:t>Equilibração</a:t>
            </a:r>
            <a:r>
              <a:rPr lang="pt-BR" sz="1800" b="1" dirty="0" smtClean="0">
                <a:solidFill>
                  <a:schemeClr val="tx1"/>
                </a:solidFill>
              </a:rPr>
              <a:t> – especifique sim, não e as vezes</a:t>
            </a:r>
            <a:endParaRPr lang="pt-BR" sz="1800" dirty="0">
              <a:solidFill>
                <a:schemeClr val="tx1"/>
              </a:solidFill>
            </a:endParaRPr>
          </a:p>
        </p:txBody>
      </p:sp>
      <p:sp>
        <p:nvSpPr>
          <p:cNvPr id="3" name="Espaço Reservado para Conteúdo 2"/>
          <p:cNvSpPr>
            <a:spLocks noGrp="1"/>
          </p:cNvSpPr>
          <p:nvPr>
            <p:ph sz="quarter" idx="1"/>
          </p:nvPr>
        </p:nvSpPr>
        <p:spPr>
          <a:xfrm>
            <a:off x="457200" y="980728"/>
            <a:ext cx="3466728" cy="5493224"/>
          </a:xfrm>
        </p:spPr>
        <p:txBody>
          <a:bodyPr>
            <a:normAutofit fontScale="92500" lnSpcReduction="10000"/>
          </a:bodyPr>
          <a:lstStyle/>
          <a:p>
            <a:pPr>
              <a:buFont typeface="Arial" pitchFamily="34" charset="0"/>
              <a:buChar char="•"/>
            </a:pPr>
            <a:r>
              <a:rPr lang="pt-BR" sz="1800" dirty="0" smtClean="0"/>
              <a:t>Pula corda</a:t>
            </a:r>
          </a:p>
          <a:p>
            <a:pPr>
              <a:buFont typeface="Arial" pitchFamily="34" charset="0"/>
              <a:buChar char="•"/>
            </a:pPr>
            <a:r>
              <a:rPr lang="pt-BR" sz="1800" dirty="0" smtClean="0"/>
              <a:t>Corre</a:t>
            </a:r>
          </a:p>
          <a:p>
            <a:pPr>
              <a:buFont typeface="Arial" pitchFamily="34" charset="0"/>
              <a:buChar char="•"/>
            </a:pPr>
            <a:r>
              <a:rPr lang="pt-BR" sz="1800" dirty="0" smtClean="0"/>
              <a:t>Tropeça muito</a:t>
            </a:r>
          </a:p>
          <a:p>
            <a:pPr>
              <a:buFont typeface="Arial" pitchFamily="34" charset="0"/>
              <a:buChar char="•"/>
            </a:pPr>
            <a:r>
              <a:rPr lang="pt-BR" sz="1800" dirty="0" smtClean="0"/>
              <a:t>Cai muito </a:t>
            </a:r>
          </a:p>
          <a:p>
            <a:pPr>
              <a:buFont typeface="Arial" pitchFamily="34" charset="0"/>
              <a:buChar char="•"/>
            </a:pPr>
            <a:r>
              <a:rPr lang="pt-BR" sz="1800" dirty="0" smtClean="0"/>
              <a:t>Pula com pé só</a:t>
            </a:r>
          </a:p>
          <a:p>
            <a:pPr>
              <a:buFont typeface="Arial" pitchFamily="34" charset="0"/>
              <a:buChar char="•"/>
            </a:pPr>
            <a:r>
              <a:rPr lang="pt-BR" sz="1800" dirty="0" smtClean="0"/>
              <a:t>Cai da carteira com frequência</a:t>
            </a:r>
          </a:p>
          <a:p>
            <a:pPr>
              <a:buFont typeface="Arial" pitchFamily="34" charset="0"/>
              <a:buChar char="•"/>
            </a:pPr>
            <a:endParaRPr lang="pt-BR" sz="1800" dirty="0" smtClean="0"/>
          </a:p>
          <a:p>
            <a:pPr>
              <a:buFont typeface="Arial" pitchFamily="34" charset="0"/>
              <a:buChar char="•"/>
            </a:pPr>
            <a:r>
              <a:rPr lang="pt-BR" sz="1800" dirty="0" smtClean="0"/>
              <a:t>Pula com dois pés</a:t>
            </a:r>
          </a:p>
          <a:p>
            <a:pPr>
              <a:buFont typeface="Arial" pitchFamily="34" charset="0"/>
              <a:buChar char="•"/>
            </a:pPr>
            <a:r>
              <a:rPr lang="pt-BR" sz="1800" dirty="0" smtClean="0"/>
              <a:t>Pula amarelinha</a:t>
            </a:r>
          </a:p>
          <a:p>
            <a:pPr>
              <a:buFont typeface="Arial" pitchFamily="34" charset="0"/>
              <a:buChar char="•"/>
            </a:pPr>
            <a:r>
              <a:rPr lang="pt-BR" sz="1800" dirty="0" smtClean="0"/>
              <a:t>Pula “mula” (brincadeira)</a:t>
            </a:r>
          </a:p>
          <a:p>
            <a:pPr>
              <a:buFont typeface="Arial" pitchFamily="34" charset="0"/>
              <a:buChar char="•"/>
            </a:pPr>
            <a:r>
              <a:rPr lang="pt-BR" sz="1800" dirty="0" smtClean="0"/>
              <a:t>Salta obstáculos com dois pés, sem </a:t>
            </a:r>
            <a:r>
              <a:rPr lang="pt-BR" sz="1800" dirty="0" err="1" smtClean="0"/>
              <a:t>abrilos</a:t>
            </a:r>
            <a:endParaRPr lang="pt-BR" sz="1800" dirty="0" smtClean="0"/>
          </a:p>
          <a:p>
            <a:pPr>
              <a:buFont typeface="Arial" pitchFamily="34" charset="0"/>
              <a:buChar char="•"/>
            </a:pPr>
            <a:r>
              <a:rPr lang="pt-BR" sz="1800" dirty="0" smtClean="0"/>
              <a:t>Passa por baixo da corda se rastejando</a:t>
            </a:r>
          </a:p>
          <a:p>
            <a:pPr>
              <a:buFont typeface="Arial" pitchFamily="34" charset="0"/>
              <a:buChar char="•"/>
            </a:pPr>
            <a:r>
              <a:rPr lang="pt-BR" sz="1800" dirty="0" smtClean="0"/>
              <a:t>Agarra bola</a:t>
            </a:r>
          </a:p>
          <a:p>
            <a:pPr>
              <a:buFont typeface="Arial" pitchFamily="34" charset="0"/>
              <a:buChar char="•"/>
            </a:pPr>
            <a:r>
              <a:rPr lang="pt-BR" sz="1800" dirty="0" smtClean="0"/>
              <a:t>Sobe escadas</a:t>
            </a:r>
          </a:p>
          <a:p>
            <a:pPr>
              <a:buFont typeface="Arial" pitchFamily="34" charset="0"/>
              <a:buChar char="•"/>
            </a:pPr>
            <a:r>
              <a:rPr lang="pt-BR" sz="1800" dirty="0" smtClean="0"/>
              <a:t>Anda de toque-toque</a:t>
            </a:r>
          </a:p>
          <a:p>
            <a:endParaRPr lang="pt-BR" dirty="0"/>
          </a:p>
        </p:txBody>
      </p:sp>
      <p:sp>
        <p:nvSpPr>
          <p:cNvPr id="4" name="Espaço Reservado para Conteúdo 2"/>
          <p:cNvSpPr txBox="1">
            <a:spLocks/>
          </p:cNvSpPr>
          <p:nvPr/>
        </p:nvSpPr>
        <p:spPr>
          <a:xfrm>
            <a:off x="4427984" y="960112"/>
            <a:ext cx="3466728" cy="5493224"/>
          </a:xfrm>
          <a:prstGeom prst="rect">
            <a:avLst/>
          </a:prstGeom>
        </p:spPr>
        <p:txBody>
          <a:bodyPr vert="horz">
            <a:normAutofit fontScale="92500" lnSpcReduction="20000"/>
          </a:bodyPr>
          <a:lstStyle/>
          <a:p>
            <a:pPr lvl="0">
              <a:lnSpc>
                <a:spcPct val="150000"/>
              </a:lnSpc>
              <a:buFont typeface="Arial" pitchFamily="34" charset="0"/>
              <a:buChar char="•"/>
            </a:pPr>
            <a:r>
              <a:rPr lang="pt-BR" dirty="0"/>
              <a:t>Abotoar e desabotoar</a:t>
            </a:r>
          </a:p>
          <a:p>
            <a:pPr lvl="0">
              <a:lnSpc>
                <a:spcPct val="150000"/>
              </a:lnSpc>
              <a:buFont typeface="Arial" pitchFamily="34" charset="0"/>
              <a:buChar char="•"/>
            </a:pPr>
            <a:r>
              <a:rPr lang="pt-BR" dirty="0"/>
              <a:t>Zíper</a:t>
            </a:r>
          </a:p>
          <a:p>
            <a:pPr lvl="0">
              <a:lnSpc>
                <a:spcPct val="150000"/>
              </a:lnSpc>
              <a:buFont typeface="Arial" pitchFamily="34" charset="0"/>
              <a:buChar char="•"/>
            </a:pPr>
            <a:r>
              <a:rPr lang="pt-BR" dirty="0"/>
              <a:t>Colchete</a:t>
            </a:r>
          </a:p>
          <a:p>
            <a:pPr lvl="0">
              <a:lnSpc>
                <a:spcPct val="150000"/>
              </a:lnSpc>
              <a:buFont typeface="Arial" pitchFamily="34" charset="0"/>
              <a:buChar char="•"/>
            </a:pPr>
            <a:r>
              <a:rPr lang="pt-BR" dirty="0"/>
              <a:t>Cinto</a:t>
            </a:r>
          </a:p>
          <a:p>
            <a:pPr lvl="0">
              <a:lnSpc>
                <a:spcPct val="150000"/>
              </a:lnSpc>
              <a:buFont typeface="Arial" pitchFamily="34" charset="0"/>
              <a:buChar char="•"/>
            </a:pPr>
            <a:r>
              <a:rPr lang="pt-BR" dirty="0"/>
              <a:t>Apaga luz</a:t>
            </a:r>
          </a:p>
          <a:p>
            <a:pPr lvl="0">
              <a:lnSpc>
                <a:spcPct val="150000"/>
              </a:lnSpc>
              <a:buFont typeface="Arial" pitchFamily="34" charset="0"/>
              <a:buChar char="•"/>
            </a:pPr>
            <a:r>
              <a:rPr lang="pt-BR" dirty="0"/>
              <a:t>Fecha a torneira</a:t>
            </a:r>
          </a:p>
          <a:p>
            <a:pPr lvl="0">
              <a:lnSpc>
                <a:spcPct val="150000"/>
              </a:lnSpc>
              <a:buFont typeface="Arial" pitchFamily="34" charset="0"/>
              <a:buChar char="•"/>
            </a:pPr>
            <a:r>
              <a:rPr lang="pt-BR" dirty="0"/>
              <a:t>Fecha a porta com trinco</a:t>
            </a:r>
          </a:p>
          <a:p>
            <a:pPr lvl="0">
              <a:lnSpc>
                <a:spcPct val="150000"/>
              </a:lnSpc>
              <a:buFont typeface="Arial" pitchFamily="34" charset="0"/>
              <a:buChar char="•"/>
            </a:pPr>
            <a:r>
              <a:rPr lang="pt-BR" dirty="0"/>
              <a:t>Fecha a porta com chave</a:t>
            </a:r>
          </a:p>
          <a:p>
            <a:pPr lvl="0">
              <a:lnSpc>
                <a:spcPct val="150000"/>
              </a:lnSpc>
              <a:buFont typeface="Arial" pitchFamily="34" charset="0"/>
              <a:buChar char="•"/>
            </a:pPr>
            <a:r>
              <a:rPr lang="pt-BR" dirty="0"/>
              <a:t>Faz laço</a:t>
            </a:r>
          </a:p>
          <a:p>
            <a:pPr lvl="0">
              <a:lnSpc>
                <a:spcPct val="150000"/>
              </a:lnSpc>
              <a:buFont typeface="Arial" pitchFamily="34" charset="0"/>
              <a:buChar char="•"/>
            </a:pPr>
            <a:r>
              <a:rPr lang="pt-BR" dirty="0"/>
              <a:t>Dá nó no sapato</a:t>
            </a:r>
          </a:p>
          <a:p>
            <a:pPr lvl="0">
              <a:lnSpc>
                <a:spcPct val="150000"/>
              </a:lnSpc>
              <a:buFont typeface="Arial" pitchFamily="34" charset="0"/>
              <a:buChar char="•"/>
            </a:pPr>
            <a:r>
              <a:rPr lang="pt-BR" dirty="0"/>
              <a:t>Calça meia </a:t>
            </a:r>
          </a:p>
          <a:p>
            <a:pPr lvl="0">
              <a:lnSpc>
                <a:spcPct val="150000"/>
              </a:lnSpc>
              <a:buFont typeface="Arial" pitchFamily="34" charset="0"/>
              <a:buChar char="•"/>
            </a:pPr>
            <a:r>
              <a:rPr lang="pt-BR" dirty="0"/>
              <a:t>Calça sapato</a:t>
            </a:r>
          </a:p>
          <a:p>
            <a:pPr lvl="0">
              <a:lnSpc>
                <a:spcPct val="150000"/>
              </a:lnSpc>
              <a:buFont typeface="Arial" pitchFamily="34" charset="0"/>
              <a:buChar char="•"/>
            </a:pPr>
            <a:r>
              <a:rPr lang="pt-BR" dirty="0"/>
              <a:t>Sabe se pentear</a:t>
            </a:r>
          </a:p>
          <a:p>
            <a:pPr lvl="0">
              <a:lnSpc>
                <a:spcPct val="150000"/>
              </a:lnSpc>
              <a:buFont typeface="Arial" pitchFamily="34" charset="0"/>
              <a:buChar char="•"/>
            </a:pPr>
            <a:r>
              <a:rPr lang="pt-BR" dirty="0"/>
              <a:t>Pega colher e garfo corretamente</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7467600" cy="346050"/>
          </a:xfrm>
        </p:spPr>
        <p:txBody>
          <a:bodyPr>
            <a:normAutofit fontScale="90000"/>
          </a:bodyPr>
          <a:lstStyle/>
          <a:p>
            <a:pPr algn="ctr"/>
            <a:r>
              <a:rPr lang="pt-BR" sz="1800" b="1" dirty="0" smtClean="0">
                <a:solidFill>
                  <a:schemeClr val="tx1"/>
                </a:solidFill>
              </a:rPr>
              <a:t>Dominância de olho – Cone – cartão e fecha dura (cartão)</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179512" y="908720"/>
            <a:ext cx="8507288" cy="4464496"/>
          </a:xfrm>
        </p:spPr>
        <p:txBody>
          <a:bodyPr>
            <a:normAutofit/>
          </a:bodyPr>
          <a:lstStyle/>
          <a:p>
            <a:r>
              <a:rPr lang="pt-BR" sz="1700" dirty="0" smtClean="0"/>
              <a:t>Pedir para a criança pegar o cone e olhar pelo buraco e por de volta na mesa</a:t>
            </a:r>
          </a:p>
          <a:p>
            <a:r>
              <a:rPr lang="pt-BR" sz="1700" dirty="0" smtClean="0"/>
              <a:t>Utilizou olho:</a:t>
            </a:r>
          </a:p>
          <a:p>
            <a:r>
              <a:rPr lang="pt-BR" sz="1700" dirty="0" smtClean="0"/>
              <a:t>Direito (  )   Esquerdo (  )</a:t>
            </a:r>
          </a:p>
          <a:p>
            <a:pPr>
              <a:buNone/>
            </a:pPr>
            <a:endParaRPr lang="pt-BR" sz="1700" dirty="0" smtClean="0"/>
          </a:p>
          <a:p>
            <a:r>
              <a:rPr lang="pt-BR" sz="1700" dirty="0" smtClean="0"/>
              <a:t>Pedir para criança pegar a cartela e olhar pelo buraco e por de volta na mesa.</a:t>
            </a:r>
          </a:p>
          <a:p>
            <a:r>
              <a:rPr lang="pt-BR" sz="1700" dirty="0" smtClean="0"/>
              <a:t>Utilizou olho:</a:t>
            </a:r>
          </a:p>
          <a:p>
            <a:r>
              <a:rPr lang="pt-BR" sz="1700" dirty="0" smtClean="0"/>
              <a:t>Direito (  )   Esquerdo (  )</a:t>
            </a:r>
          </a:p>
          <a:p>
            <a:pPr>
              <a:buNone/>
            </a:pPr>
            <a:endParaRPr lang="pt-BR" sz="1700" dirty="0" smtClean="0"/>
          </a:p>
          <a:p>
            <a:r>
              <a:rPr lang="pt-BR" sz="1700" dirty="0" smtClean="0"/>
              <a:t>Pedir para a criança pegar a fechadura.</a:t>
            </a:r>
          </a:p>
          <a:p>
            <a:r>
              <a:rPr lang="pt-BR" sz="1700" dirty="0" smtClean="0"/>
              <a:t>Utilizou olho direito (  ) olho esquerdo (  )</a:t>
            </a:r>
          </a:p>
          <a:p>
            <a:endParaRPr lang="pt-BR" sz="1700" dirty="0" smtClean="0"/>
          </a:p>
          <a:p>
            <a:endParaRPr lang="pt-BR" sz="1700" dirty="0" smtClean="0"/>
          </a:p>
          <a:p>
            <a:r>
              <a:rPr lang="pt-BR" sz="1800" b="1" dirty="0" smtClean="0"/>
              <a:t>Preferência do olho:  Direito  (   )    Esquerdo (   )</a:t>
            </a:r>
            <a:endParaRPr lang="pt-BR" sz="1800" dirty="0" smtClean="0"/>
          </a:p>
          <a:p>
            <a:pPr>
              <a:buNone/>
            </a:pPr>
            <a:endParaRPr lang="pt-BR" sz="1800" dirty="0"/>
          </a:p>
        </p:txBody>
      </p:sp>
      <p:pic>
        <p:nvPicPr>
          <p:cNvPr id="13313" name="Picture 1" descr="C:\Documents and Settings\Tiago\Desktop\10.jpg"/>
          <p:cNvPicPr>
            <a:picLocks noChangeAspect="1" noChangeArrowheads="1"/>
          </p:cNvPicPr>
          <p:nvPr/>
        </p:nvPicPr>
        <p:blipFill>
          <a:blip r:embed="rId2" cstate="print"/>
          <a:srcRect/>
          <a:stretch>
            <a:fillRect/>
          </a:stretch>
        </p:blipFill>
        <p:spPr bwMode="auto">
          <a:xfrm>
            <a:off x="6444208" y="3356992"/>
            <a:ext cx="1962150" cy="2324100"/>
          </a:xfrm>
          <a:prstGeom prst="rect">
            <a:avLst/>
          </a:prstGeom>
          <a:noFill/>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Documents and Settings\Tiago\Desktop\12.jpg"/>
          <p:cNvPicPr>
            <a:picLocks noChangeAspect="1" noChangeArrowheads="1"/>
          </p:cNvPicPr>
          <p:nvPr/>
        </p:nvPicPr>
        <p:blipFill>
          <a:blip r:embed="rId2" cstate="print"/>
          <a:srcRect/>
          <a:stretch>
            <a:fillRect/>
          </a:stretch>
        </p:blipFill>
        <p:spPr bwMode="auto">
          <a:xfrm>
            <a:off x="5436096" y="908720"/>
            <a:ext cx="3037233" cy="4752528"/>
          </a:xfrm>
          <a:prstGeom prst="rect">
            <a:avLst/>
          </a:prstGeom>
          <a:noFill/>
        </p:spPr>
      </p:pic>
      <p:sp>
        <p:nvSpPr>
          <p:cNvPr id="2" name="Título 1"/>
          <p:cNvSpPr>
            <a:spLocks noGrp="1"/>
          </p:cNvSpPr>
          <p:nvPr>
            <p:ph type="title"/>
          </p:nvPr>
        </p:nvSpPr>
        <p:spPr>
          <a:xfrm>
            <a:off x="457200" y="274638"/>
            <a:ext cx="7467600" cy="850106"/>
          </a:xfrm>
        </p:spPr>
        <p:txBody>
          <a:bodyPr>
            <a:normAutofit fontScale="90000"/>
          </a:bodyPr>
          <a:lstStyle/>
          <a:p>
            <a:pPr algn="ctr"/>
            <a:r>
              <a:rPr lang="pt-BR" sz="2000" b="1" dirty="0" smtClean="0">
                <a:solidFill>
                  <a:schemeClr val="tx1"/>
                </a:solidFill>
              </a:rPr>
              <a:t>Dominância de Pé – Rebote (bola)</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412776"/>
            <a:ext cx="7139136" cy="4968552"/>
          </a:xfrm>
        </p:spPr>
        <p:txBody>
          <a:bodyPr>
            <a:normAutofit lnSpcReduction="10000"/>
          </a:bodyPr>
          <a:lstStyle/>
          <a:p>
            <a:r>
              <a:rPr lang="pt-BR" sz="1800" dirty="0" smtClean="0"/>
              <a:t>Pedir para criança chutar a bola.</a:t>
            </a:r>
          </a:p>
          <a:p>
            <a:r>
              <a:rPr lang="pt-BR" sz="1800" dirty="0" smtClean="0"/>
              <a:t>Utilizou perna  Direita (   ) Esquerda (   )</a:t>
            </a:r>
          </a:p>
          <a:p>
            <a:pPr>
              <a:buNone/>
            </a:pPr>
            <a:endParaRPr lang="pt-BR" sz="1800" dirty="0" smtClean="0"/>
          </a:p>
          <a:p>
            <a:r>
              <a:rPr lang="pt-BR" sz="1800" dirty="0" smtClean="0"/>
              <a:t>Pedir para chutar pela segunda vez.</a:t>
            </a:r>
          </a:p>
          <a:p>
            <a:r>
              <a:rPr lang="pt-BR" sz="1800" dirty="0" smtClean="0"/>
              <a:t>Direita (   ) Esquerda (   )</a:t>
            </a:r>
          </a:p>
          <a:p>
            <a:pPr>
              <a:buNone/>
            </a:pPr>
            <a:endParaRPr lang="pt-BR" sz="1800" dirty="0" smtClean="0"/>
          </a:p>
          <a:p>
            <a:r>
              <a:rPr lang="pt-BR" sz="1800" dirty="0" smtClean="0"/>
              <a:t>Pela terceira vez.</a:t>
            </a:r>
          </a:p>
          <a:p>
            <a:r>
              <a:rPr lang="pt-BR" sz="1800" dirty="0" smtClean="0"/>
              <a:t>Direta  (   ) Esquerda (   )</a:t>
            </a:r>
          </a:p>
          <a:p>
            <a:pPr>
              <a:buNone/>
            </a:pPr>
            <a:endParaRPr lang="pt-BR" sz="1800" dirty="0" smtClean="0"/>
          </a:p>
          <a:p>
            <a:r>
              <a:rPr lang="pt-BR" sz="1800" b="1" dirty="0" smtClean="0"/>
              <a:t>Preferência de pé:  Direito (   ) Esquerdo (   )</a:t>
            </a:r>
          </a:p>
          <a:p>
            <a:endParaRPr lang="pt-BR" sz="1800" b="1" dirty="0" smtClean="0"/>
          </a:p>
          <a:p>
            <a:endParaRPr lang="pt-BR" sz="1800" b="1" dirty="0" smtClean="0"/>
          </a:p>
          <a:p>
            <a:endParaRPr lang="pt-BR" sz="1800" b="1" dirty="0" smtClean="0"/>
          </a:p>
          <a:p>
            <a:r>
              <a:rPr lang="pt-BR" sz="1800" b="1" dirty="0" smtClean="0"/>
              <a:t>Conduta da professora (o):</a:t>
            </a:r>
            <a:r>
              <a:rPr lang="pt-BR" sz="1800" dirty="0" smtClean="0"/>
              <a:t> eu vou jogar a bola e antes dela chegar aos seus pés, você vai chutá-la para frente.</a:t>
            </a:r>
          </a:p>
          <a:p>
            <a:endParaRPr lang="pt-BR" sz="1800" dirty="0" smtClean="0"/>
          </a:p>
          <a:p>
            <a:endParaRPr lang="pt-BR"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490066"/>
          </a:xfrm>
        </p:spPr>
        <p:txBody>
          <a:bodyPr>
            <a:normAutofit fontScale="90000"/>
          </a:bodyPr>
          <a:lstStyle/>
          <a:p>
            <a:pPr algn="ctr"/>
            <a:r>
              <a:rPr lang="pt-BR" b="1" dirty="0" smtClean="0">
                <a:solidFill>
                  <a:schemeClr val="tx1"/>
                </a:solidFill>
              </a:rPr>
              <a:t>Caixa de Texturas</a:t>
            </a:r>
            <a:endParaRPr lang="pt-BR" dirty="0">
              <a:solidFill>
                <a:schemeClr val="tx1"/>
              </a:solidFill>
            </a:endParaRPr>
          </a:p>
        </p:txBody>
      </p:sp>
      <p:sp>
        <p:nvSpPr>
          <p:cNvPr id="3" name="Espaço Reservado para Conteúdo 2"/>
          <p:cNvSpPr>
            <a:spLocks noGrp="1"/>
          </p:cNvSpPr>
          <p:nvPr>
            <p:ph sz="quarter" idx="1"/>
          </p:nvPr>
        </p:nvSpPr>
        <p:spPr/>
        <p:txBody>
          <a:bodyPr/>
          <a:lstStyle/>
          <a:p>
            <a:pPr lvl="0"/>
            <a:r>
              <a:rPr lang="pt-BR" dirty="0" smtClean="0"/>
              <a:t>Macio</a:t>
            </a:r>
          </a:p>
          <a:p>
            <a:pPr lvl="0"/>
            <a:r>
              <a:rPr lang="pt-BR" dirty="0" smtClean="0"/>
              <a:t>Áspero</a:t>
            </a:r>
          </a:p>
          <a:p>
            <a:pPr lvl="0"/>
            <a:r>
              <a:rPr lang="pt-BR" dirty="0" smtClean="0"/>
              <a:t>Duro</a:t>
            </a:r>
          </a:p>
          <a:p>
            <a:pPr lvl="0"/>
            <a:r>
              <a:rPr lang="pt-BR" dirty="0" err="1" smtClean="0"/>
              <a:t>Enrrugado</a:t>
            </a:r>
            <a:endParaRPr lang="pt-BR" dirty="0" smtClean="0"/>
          </a:p>
          <a:p>
            <a:endParaRPr lang="pt-BR" dirty="0"/>
          </a:p>
        </p:txBody>
      </p:sp>
      <p:pic>
        <p:nvPicPr>
          <p:cNvPr id="11265" name="Picture 1" descr="C:\Documents and Settings\Tiago\Desktop\13.jpg"/>
          <p:cNvPicPr>
            <a:picLocks noChangeAspect="1" noChangeArrowheads="1"/>
          </p:cNvPicPr>
          <p:nvPr/>
        </p:nvPicPr>
        <p:blipFill>
          <a:blip r:embed="rId2" cstate="print"/>
          <a:srcRect/>
          <a:stretch>
            <a:fillRect/>
          </a:stretch>
        </p:blipFill>
        <p:spPr bwMode="auto">
          <a:xfrm>
            <a:off x="2627783" y="1268760"/>
            <a:ext cx="5806725" cy="4608512"/>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62074"/>
          </a:xfrm>
        </p:spPr>
        <p:txBody>
          <a:bodyPr/>
          <a:lstStyle/>
          <a:p>
            <a:pPr algn="ctr"/>
            <a:r>
              <a:rPr lang="pt-BR" b="1" dirty="0" smtClean="0">
                <a:solidFill>
                  <a:schemeClr val="tx1"/>
                </a:solidFill>
              </a:rPr>
              <a:t>Sons</a:t>
            </a:r>
            <a:endParaRPr lang="pt-BR" dirty="0">
              <a:solidFill>
                <a:schemeClr val="tx1"/>
              </a:solidFill>
            </a:endParaRPr>
          </a:p>
        </p:txBody>
      </p:sp>
      <p:sp>
        <p:nvSpPr>
          <p:cNvPr id="3" name="Espaço Reservado para Conteúdo 2"/>
          <p:cNvSpPr>
            <a:spLocks noGrp="1"/>
          </p:cNvSpPr>
          <p:nvPr>
            <p:ph sz="quarter" idx="1"/>
          </p:nvPr>
        </p:nvSpPr>
        <p:spPr>
          <a:xfrm>
            <a:off x="313184" y="1340768"/>
            <a:ext cx="8435280" cy="4873752"/>
          </a:xfrm>
        </p:spPr>
        <p:txBody>
          <a:bodyPr>
            <a:normAutofit/>
          </a:bodyPr>
          <a:lstStyle/>
          <a:p>
            <a:r>
              <a:rPr lang="pt-BR" sz="1600" b="1" dirty="0" smtClean="0"/>
              <a:t>Conduta da professora:</a:t>
            </a:r>
            <a:r>
              <a:rPr lang="pt-BR" sz="1600" dirty="0" smtClean="0"/>
              <a:t> A criança sentada em uma cadeira e a professora deverá ficar atrás dela com espaçamento de mais ou menos um metro e começar com os sons.</a:t>
            </a:r>
          </a:p>
          <a:p>
            <a:endParaRPr lang="pt-BR" sz="1600" dirty="0" smtClean="0"/>
          </a:p>
          <a:p>
            <a:r>
              <a:rPr lang="pt-BR" sz="1600" dirty="0" smtClean="0"/>
              <a:t>A criança localiza o som do apito:      sim (  ) não (  )</a:t>
            </a:r>
          </a:p>
          <a:p>
            <a:r>
              <a:rPr lang="pt-BR" sz="1600" dirty="0" smtClean="0"/>
              <a:t>Palmas                                                sim (  ) não (  )</a:t>
            </a:r>
          </a:p>
          <a:p>
            <a:r>
              <a:rPr lang="pt-BR" sz="1600" dirty="0" smtClean="0"/>
              <a:t>Pés                                                      sim (  ) não (  )</a:t>
            </a:r>
          </a:p>
          <a:p>
            <a:r>
              <a:rPr lang="pt-BR" sz="1600" dirty="0" smtClean="0"/>
              <a:t>Palavras  (cadeado / tatu / patada)     sim (  ) não (  ) </a:t>
            </a:r>
          </a:p>
          <a:p>
            <a:endParaRPr lang="pt-BR" dirty="0"/>
          </a:p>
        </p:txBody>
      </p:sp>
      <p:pic>
        <p:nvPicPr>
          <p:cNvPr id="10241" name="Picture 1" descr="C:\Documents and Settings\Tiago\Desktop\imgres.jpg"/>
          <p:cNvPicPr>
            <a:picLocks noChangeAspect="1" noChangeArrowheads="1"/>
          </p:cNvPicPr>
          <p:nvPr/>
        </p:nvPicPr>
        <p:blipFill>
          <a:blip r:embed="rId2" cstate="print"/>
          <a:srcRect/>
          <a:stretch>
            <a:fillRect/>
          </a:stretch>
        </p:blipFill>
        <p:spPr bwMode="auto">
          <a:xfrm>
            <a:off x="5076056" y="3933056"/>
            <a:ext cx="3640658" cy="2726979"/>
          </a:xfrm>
          <a:prstGeom prst="rect">
            <a:avLst/>
          </a:prstGeom>
          <a:noFill/>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34082"/>
          </a:xfrm>
        </p:spPr>
        <p:txBody>
          <a:bodyPr>
            <a:normAutofit fontScale="90000"/>
          </a:bodyPr>
          <a:lstStyle/>
          <a:p>
            <a:pPr algn="ctr"/>
            <a:r>
              <a:rPr lang="pt-BR" sz="2000" b="1" dirty="0" smtClean="0">
                <a:solidFill>
                  <a:schemeClr val="tx1"/>
                </a:solidFill>
              </a:rPr>
              <a:t>Análise Síntese (quebra cabeça de 10 peças)</a:t>
            </a:r>
            <a:r>
              <a:rPr lang="pt-BR" dirty="0" smtClean="0"/>
              <a:t/>
            </a:r>
            <a:br>
              <a:rPr lang="pt-BR" dirty="0" smtClean="0"/>
            </a:br>
            <a:endParaRPr lang="pt-BR" dirty="0"/>
          </a:p>
        </p:txBody>
      </p:sp>
      <p:pic>
        <p:nvPicPr>
          <p:cNvPr id="9217" name="Picture 1" descr="C:\Documents and Settings\Tiago\Desktop\imgres.jpg"/>
          <p:cNvPicPr>
            <a:picLocks noChangeAspect="1" noChangeArrowheads="1"/>
          </p:cNvPicPr>
          <p:nvPr/>
        </p:nvPicPr>
        <p:blipFill>
          <a:blip r:embed="rId2" cstate="print"/>
          <a:srcRect/>
          <a:stretch>
            <a:fillRect/>
          </a:stretch>
        </p:blipFill>
        <p:spPr bwMode="auto">
          <a:xfrm>
            <a:off x="1979712" y="908720"/>
            <a:ext cx="4104456" cy="5550586"/>
          </a:xfrm>
          <a:prstGeom prst="rect">
            <a:avLst/>
          </a:prstGeom>
          <a:noFill/>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8654"/>
            <a:ext cx="7467600" cy="634082"/>
          </a:xfrm>
        </p:spPr>
        <p:txBody>
          <a:bodyPr>
            <a:normAutofit fontScale="90000"/>
          </a:bodyPr>
          <a:lstStyle/>
          <a:p>
            <a:pPr algn="ctr"/>
            <a:r>
              <a:rPr lang="pt-BR" b="1" dirty="0" smtClean="0">
                <a:solidFill>
                  <a:schemeClr val="tx1"/>
                </a:solidFill>
              </a:rPr>
              <a:t>FICHA SÍNTESE DOS TESTES</a:t>
            </a:r>
            <a:r>
              <a:rPr lang="pt-BR" dirty="0" smtClean="0">
                <a:solidFill>
                  <a:schemeClr val="tx1"/>
                </a:solidFill>
              </a:rPr>
              <a:t/>
            </a:r>
            <a:br>
              <a:rPr lang="pt-BR" dirty="0" smtClean="0">
                <a:solidFill>
                  <a:schemeClr val="tx1"/>
                </a:solidFill>
              </a:rPr>
            </a:br>
            <a:endParaRPr lang="pt-BR" dirty="0">
              <a:solidFill>
                <a:schemeClr val="tx1"/>
              </a:solidFill>
            </a:endParaRPr>
          </a:p>
        </p:txBody>
      </p:sp>
      <p:graphicFrame>
        <p:nvGraphicFramePr>
          <p:cNvPr id="4" name="Espaço Reservado para Conteúdo 3"/>
          <p:cNvGraphicFramePr>
            <a:graphicFrameLocks noGrp="1"/>
          </p:cNvGraphicFramePr>
          <p:nvPr>
            <p:ph sz="quarter" idx="1"/>
          </p:nvPr>
        </p:nvGraphicFramePr>
        <p:xfrm>
          <a:off x="395534" y="764705"/>
          <a:ext cx="7848874" cy="4896542"/>
        </p:xfrm>
        <a:graphic>
          <a:graphicData uri="http://schemas.openxmlformats.org/drawingml/2006/table">
            <a:tbl>
              <a:tblPr/>
              <a:tblGrid>
                <a:gridCol w="1473602"/>
                <a:gridCol w="1053928"/>
                <a:gridCol w="978093"/>
                <a:gridCol w="930697"/>
                <a:gridCol w="1085813"/>
                <a:gridCol w="1240928"/>
                <a:gridCol w="1085813"/>
              </a:tblGrid>
              <a:tr h="238786">
                <a:tc gridSpan="7">
                  <a:txBody>
                    <a:bodyPr/>
                    <a:lstStyle/>
                    <a:p>
                      <a:pPr algn="ctr">
                        <a:spcAft>
                          <a:spcPts val="0"/>
                        </a:spcAft>
                      </a:pPr>
                      <a:r>
                        <a:rPr lang="pt-BR" sz="1400" b="1" dirty="0">
                          <a:solidFill>
                            <a:srgbClr val="000000"/>
                          </a:solidFill>
                          <a:latin typeface="Arial"/>
                          <a:ea typeface="Times New Roman"/>
                        </a:rPr>
                        <a:t>FICHA SÍNTESE DAS PROVAS</a:t>
                      </a:r>
                      <a:endParaRPr lang="pt-BR" sz="1200" dirty="0">
                        <a:solidFill>
                          <a:srgbClr val="000000"/>
                        </a:solidFill>
                        <a:latin typeface="Arial"/>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04674">
                <a:tc>
                  <a:txBody>
                    <a:bodyPr/>
                    <a:lstStyle/>
                    <a:p>
                      <a:pPr algn="ctr">
                        <a:spcAft>
                          <a:spcPts val="0"/>
                        </a:spcAft>
                      </a:pPr>
                      <a:r>
                        <a:rPr lang="pt-BR" sz="1200" b="1">
                          <a:solidFill>
                            <a:srgbClr val="000000"/>
                          </a:solidFill>
                          <a:latin typeface="Arial"/>
                          <a:ea typeface="Times New Roman"/>
                        </a:rPr>
                        <a:t>Dominâncias</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Realizou</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Mão</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Pé</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Olhos</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100" b="1">
                          <a:solidFill>
                            <a:srgbClr val="000000"/>
                          </a:solidFill>
                          <a:latin typeface="Arial"/>
                          <a:ea typeface="Times New Roman"/>
                        </a:rPr>
                        <a:t>Dificuldade</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Ouvido</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87">
                <a:tc>
                  <a:txBody>
                    <a:bodyPr/>
                    <a:lstStyle/>
                    <a:p>
                      <a:pPr algn="ctr">
                        <a:spcAft>
                          <a:spcPts val="0"/>
                        </a:spcAft>
                      </a:pPr>
                      <a:r>
                        <a:rPr lang="pt-BR" sz="1200">
                          <a:solidFill>
                            <a:srgbClr val="000000"/>
                          </a:solidFill>
                          <a:latin typeface="Arial"/>
                          <a:ea typeface="Times New Roman"/>
                        </a:rPr>
                        <a:t>Papel amessado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02">
                <a:tc>
                  <a:txBody>
                    <a:bodyPr/>
                    <a:lstStyle/>
                    <a:p>
                      <a:pPr algn="ctr">
                        <a:spcAft>
                          <a:spcPts val="0"/>
                        </a:spcAft>
                      </a:pPr>
                      <a:r>
                        <a:rPr lang="pt-BR" sz="1200">
                          <a:solidFill>
                            <a:srgbClr val="000000"/>
                          </a:solidFill>
                          <a:latin typeface="Arial"/>
                          <a:ea typeface="Times New Roman"/>
                        </a:rPr>
                        <a:t>Escrita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86">
                <a:tc>
                  <a:txBody>
                    <a:bodyPr/>
                    <a:lstStyle/>
                    <a:p>
                      <a:pPr algn="ctr">
                        <a:spcAft>
                          <a:spcPts val="0"/>
                        </a:spcAft>
                      </a:pPr>
                      <a:r>
                        <a:rPr lang="pt-BR" sz="1200">
                          <a:solidFill>
                            <a:srgbClr val="000000"/>
                          </a:solidFill>
                          <a:latin typeface="Arial"/>
                          <a:ea typeface="Times New Roman"/>
                        </a:rPr>
                        <a:t>Recorte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36">
                <a:tc>
                  <a:txBody>
                    <a:bodyPr/>
                    <a:lstStyle/>
                    <a:p>
                      <a:pPr algn="ctr">
                        <a:spcAft>
                          <a:spcPts val="0"/>
                        </a:spcAft>
                      </a:pPr>
                      <a:r>
                        <a:rPr lang="pt-BR" sz="1200">
                          <a:solidFill>
                            <a:srgbClr val="000000"/>
                          </a:solidFill>
                          <a:latin typeface="Arial"/>
                          <a:ea typeface="Times New Roman"/>
                        </a:rPr>
                        <a:t>Gisele Soubriran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08">
                <a:tc>
                  <a:txBody>
                    <a:bodyPr/>
                    <a:lstStyle/>
                    <a:p>
                      <a:pPr algn="ctr">
                        <a:spcAft>
                          <a:spcPts val="0"/>
                        </a:spcAft>
                      </a:pPr>
                      <a:r>
                        <a:rPr lang="pt-BR" sz="1200">
                          <a:solidFill>
                            <a:srgbClr val="000000"/>
                          </a:solidFill>
                          <a:latin typeface="Arial"/>
                          <a:ea typeface="Times New Roman"/>
                        </a:rPr>
                        <a:t>Cone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93">
                <a:tc>
                  <a:txBody>
                    <a:bodyPr/>
                    <a:lstStyle/>
                    <a:p>
                      <a:pPr algn="ctr">
                        <a:spcAft>
                          <a:spcPts val="0"/>
                        </a:spcAft>
                      </a:pPr>
                      <a:r>
                        <a:rPr lang="pt-BR" sz="1200">
                          <a:solidFill>
                            <a:srgbClr val="000000"/>
                          </a:solidFill>
                          <a:latin typeface="Arial"/>
                          <a:ea typeface="Times New Roman"/>
                        </a:rPr>
                        <a:t>Rebote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79">
                <a:tc>
                  <a:txBody>
                    <a:bodyPr/>
                    <a:lstStyle/>
                    <a:p>
                      <a:pPr algn="ctr">
                        <a:spcAft>
                          <a:spcPts val="0"/>
                        </a:spcAft>
                      </a:pPr>
                      <a:r>
                        <a:rPr lang="pt-BR" sz="1200">
                          <a:solidFill>
                            <a:srgbClr val="000000"/>
                          </a:solidFill>
                          <a:latin typeface="Arial"/>
                          <a:ea typeface="Times New Roman"/>
                        </a:rPr>
                        <a:t>Pé em linha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14">
                <a:tc>
                  <a:txBody>
                    <a:bodyPr/>
                    <a:lstStyle/>
                    <a:p>
                      <a:pPr algn="ctr">
                        <a:spcAft>
                          <a:spcPts val="0"/>
                        </a:spcAft>
                      </a:pPr>
                      <a:r>
                        <a:rPr lang="pt-BR" sz="1200">
                          <a:solidFill>
                            <a:srgbClr val="000000"/>
                          </a:solidFill>
                          <a:latin typeface="Arial"/>
                          <a:ea typeface="Times New Roman"/>
                        </a:rPr>
                        <a:t>Textura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72">
                <a:tc>
                  <a:txBody>
                    <a:bodyPr/>
                    <a:lstStyle/>
                    <a:p>
                      <a:pPr algn="ctr">
                        <a:spcAft>
                          <a:spcPts val="0"/>
                        </a:spcAft>
                      </a:pPr>
                      <a:r>
                        <a:rPr lang="pt-BR" sz="1200">
                          <a:solidFill>
                            <a:srgbClr val="000000"/>
                          </a:solidFill>
                          <a:latin typeface="Arial"/>
                          <a:ea typeface="Times New Roman"/>
                        </a:rPr>
                        <a:t>Cores primária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29">
                <a:tc>
                  <a:txBody>
                    <a:bodyPr/>
                    <a:lstStyle/>
                    <a:p>
                      <a:pPr algn="ctr">
                        <a:spcAft>
                          <a:spcPts val="0"/>
                        </a:spcAft>
                      </a:pPr>
                      <a:r>
                        <a:rPr lang="pt-BR" sz="1200">
                          <a:solidFill>
                            <a:srgbClr val="000000"/>
                          </a:solidFill>
                          <a:latin typeface="Arial"/>
                          <a:ea typeface="Times New Roman"/>
                        </a:rPr>
                        <a:t>Analíse-síntese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6">
                <a:tc>
                  <a:txBody>
                    <a:bodyPr/>
                    <a:lstStyle/>
                    <a:p>
                      <a:pPr algn="ctr">
                        <a:spcAft>
                          <a:spcPts val="0"/>
                        </a:spcAft>
                      </a:pPr>
                      <a:r>
                        <a:rPr lang="pt-BR" sz="1200" dirty="0">
                          <a:solidFill>
                            <a:srgbClr val="000000"/>
                          </a:solidFill>
                          <a:latin typeface="Arial"/>
                          <a:ea typeface="Times New Roman"/>
                        </a:rPr>
                        <a:t>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p:cNvSpPr txBox="1">
            <a:spLocks/>
          </p:cNvSpPr>
          <p:nvPr/>
        </p:nvSpPr>
        <p:spPr>
          <a:xfrm>
            <a:off x="323528" y="5531222"/>
            <a:ext cx="4536504" cy="1066130"/>
          </a:xfrm>
          <a:prstGeom prst="rect">
            <a:avLst/>
          </a:prstGeom>
        </p:spPr>
        <p:txBody>
          <a:bodyPr vert="horz" anchor="b">
            <a:normAutofit fontScale="75000" lnSpcReduction="20000"/>
          </a:bodyPr>
          <a:lstStyle/>
          <a:p>
            <a:pPr lvl="0">
              <a:buFont typeface="Arial" pitchFamily="34" charset="0"/>
              <a:buChar char="•"/>
            </a:pPr>
            <a:r>
              <a:rPr lang="pt-BR" sz="2000" b="1" dirty="0"/>
              <a:t>Utilize um circulo para DIREITA</a:t>
            </a:r>
            <a:endParaRPr lang="pt-BR" sz="2000" dirty="0"/>
          </a:p>
          <a:p>
            <a:pPr lvl="0">
              <a:buFont typeface="Arial" pitchFamily="34" charset="0"/>
              <a:buChar char="•"/>
            </a:pPr>
            <a:r>
              <a:rPr lang="pt-BR" sz="2000" b="1" dirty="0"/>
              <a:t>Utilize um triângulo para ESQUERDA</a:t>
            </a:r>
            <a:endParaRPr lang="pt-BR" sz="2000" dirty="0"/>
          </a:p>
          <a:p>
            <a:pPr lvl="0">
              <a:buFont typeface="Arial" pitchFamily="34" charset="0"/>
              <a:buChar char="•"/>
            </a:pPr>
            <a:r>
              <a:rPr lang="pt-BR" sz="2000" b="1" dirty="0"/>
              <a:t>Utilize um quadrado para INDEFINIDO</a:t>
            </a:r>
            <a:endParaRPr lang="pt-BR" sz="2000" dirty="0"/>
          </a:p>
          <a:p>
            <a:pPr lvl="0">
              <a:buFont typeface="Arial" pitchFamily="34" charset="0"/>
              <a:buChar char="•"/>
            </a:pPr>
            <a:r>
              <a:rPr lang="pt-BR" sz="2000" b="1" dirty="0"/>
              <a:t>Utilize SIM / NÃO / ÀS VEZES</a:t>
            </a:r>
            <a:endParaRPr lang="pt-BR" sz="2000"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79512" y="332656"/>
            <a:ext cx="8496944" cy="6141296"/>
          </a:xfrm>
        </p:spPr>
        <p:txBody>
          <a:bodyPr>
            <a:normAutofit/>
          </a:bodyPr>
          <a:lstStyle/>
          <a:p>
            <a:pPr algn="just"/>
            <a:r>
              <a:rPr lang="pt-BR" dirty="0" smtClean="0"/>
              <a:t>Esse termo, por vezes, na literatura, é tratado como sinônimo de outros. De acordo com Maria Regina Maluf (1991), "a literatura atual permite que sejam tratados como equivalentes as denominações Psicologia Educacional, Psicologia Escolar e Psicopedagogia". Segundo essa autora, os objetos de estudo não apresentam diferenças que justifiquem serem tratados como áreas discretas, pois "há entre elas uma unidade, embora não propriamente a mesma identidade" (1991, p. 4). Afirma também M. R. Maluf que, do ponto de vista da atuação profissional, o psicólogo educacional, o psicólogo escolar e o psicopedagogo desempenham papéis semelhantes (cf. Maluf, 1991).</a:t>
            </a:r>
            <a:endParaRPr lang="pt-BR" dirty="0"/>
          </a:p>
        </p:txBody>
      </p:sp>
      <p:pic>
        <p:nvPicPr>
          <p:cNvPr id="4" name="Picture 2" descr="C:\Documents and Settings\Tiago\Desktop\imgres.jpg"/>
          <p:cNvPicPr>
            <a:picLocks noChangeAspect="1" noChangeArrowheads="1"/>
          </p:cNvPicPr>
          <p:nvPr/>
        </p:nvPicPr>
        <p:blipFill>
          <a:blip r:embed="rId2" cstate="print"/>
          <a:srcRect/>
          <a:stretch>
            <a:fillRect/>
          </a:stretch>
        </p:blipFill>
        <p:spPr bwMode="auto">
          <a:xfrm>
            <a:off x="323528" y="5301208"/>
            <a:ext cx="1851634" cy="1296144"/>
          </a:xfrm>
          <a:prstGeom prst="rect">
            <a:avLst/>
          </a:prstGeom>
          <a:noFill/>
        </p:spPr>
      </p:pic>
      <p:pic>
        <p:nvPicPr>
          <p:cNvPr id="2050" name="Picture 2" descr="C:\Documents and Settings\Tiago\Desktop\imgres.jpg"/>
          <p:cNvPicPr>
            <a:picLocks noChangeAspect="1" noChangeArrowheads="1"/>
          </p:cNvPicPr>
          <p:nvPr/>
        </p:nvPicPr>
        <p:blipFill>
          <a:blip r:embed="rId3" cstate="print"/>
          <a:srcRect/>
          <a:stretch>
            <a:fillRect/>
          </a:stretch>
        </p:blipFill>
        <p:spPr bwMode="auto">
          <a:xfrm>
            <a:off x="6516216" y="4734876"/>
            <a:ext cx="1584176" cy="2123123"/>
          </a:xfrm>
          <a:prstGeom prst="rect">
            <a:avLst/>
          </a:prstGeom>
          <a:noFill/>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sz="quarter" idx="1"/>
          </p:nvPr>
        </p:nvSpPr>
        <p:spPr/>
        <p:txBody>
          <a:bodyPr/>
          <a:lstStyle/>
          <a:p>
            <a:endParaRPr lang="pt-BR" dirty="0"/>
          </a:p>
        </p:txBody>
      </p:sp>
      <p:pic>
        <p:nvPicPr>
          <p:cNvPr id="19457" name="Picture 1" descr="anexo3"/>
          <p:cNvPicPr>
            <a:picLocks noChangeAspect="1" noChangeArrowheads="1"/>
          </p:cNvPicPr>
          <p:nvPr/>
        </p:nvPicPr>
        <p:blipFill>
          <a:blip r:embed="rId2" cstate="print"/>
          <a:srcRect/>
          <a:stretch>
            <a:fillRect/>
          </a:stretch>
        </p:blipFill>
        <p:spPr bwMode="auto">
          <a:xfrm>
            <a:off x="179512" y="1"/>
            <a:ext cx="648072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490066"/>
          </a:xfrm>
        </p:spPr>
        <p:txBody>
          <a:bodyPr>
            <a:normAutofit/>
          </a:bodyPr>
          <a:lstStyle/>
          <a:p>
            <a:pPr algn="ctr"/>
            <a:r>
              <a:rPr lang="pt-BR" sz="1800" b="1" dirty="0" smtClean="0">
                <a:solidFill>
                  <a:schemeClr val="tx1"/>
                </a:solidFill>
              </a:rPr>
              <a:t>AVALIAÇÃO PSICOMOTORA </a:t>
            </a:r>
            <a:endParaRPr lang="pt-BR" sz="1800" dirty="0">
              <a:solidFill>
                <a:schemeClr val="tx1"/>
              </a:solidFill>
            </a:endParaRPr>
          </a:p>
        </p:txBody>
      </p:sp>
      <p:sp>
        <p:nvSpPr>
          <p:cNvPr id="3" name="Espaço Reservado para Conteúdo 2"/>
          <p:cNvSpPr>
            <a:spLocks noGrp="1"/>
          </p:cNvSpPr>
          <p:nvPr>
            <p:ph sz="quarter" idx="1"/>
          </p:nvPr>
        </p:nvSpPr>
        <p:spPr>
          <a:xfrm>
            <a:off x="457200" y="908720"/>
            <a:ext cx="7467600" cy="864096"/>
          </a:xfrm>
        </p:spPr>
        <p:txBody>
          <a:bodyPr>
            <a:normAutofit lnSpcReduction="10000"/>
          </a:bodyPr>
          <a:lstStyle/>
          <a:p>
            <a:r>
              <a:rPr lang="pt-BR" dirty="0" smtClean="0"/>
              <a:t>Coordenação </a:t>
            </a:r>
            <a:r>
              <a:rPr lang="pt-BR" dirty="0" err="1" smtClean="0"/>
              <a:t>grafomotora</a:t>
            </a:r>
            <a:endParaRPr lang="pt-BR" dirty="0" smtClean="0"/>
          </a:p>
          <a:p>
            <a:r>
              <a:rPr lang="pt-BR" dirty="0" smtClean="0"/>
              <a:t>Faça cópia idêntica das seguintes figuras:</a:t>
            </a:r>
          </a:p>
          <a:p>
            <a:pPr>
              <a:buNone/>
            </a:pPr>
            <a:endParaRPr lang="pt-BR" dirty="0" smtClean="0"/>
          </a:p>
          <a:p>
            <a:endParaRPr lang="pt-BR" dirty="0"/>
          </a:p>
        </p:txBody>
      </p:sp>
      <p:sp>
        <p:nvSpPr>
          <p:cNvPr id="18446" name="Rectangle 2"/>
          <p:cNvSpPr>
            <a:spLocks noChangeArrowheads="1"/>
          </p:cNvSpPr>
          <p:nvPr/>
        </p:nvSpPr>
        <p:spPr bwMode="auto">
          <a:xfrm>
            <a:off x="899592" y="1988840"/>
            <a:ext cx="1304925" cy="981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8447" name="AutoShape 3"/>
          <p:cNvSpPr>
            <a:spLocks noChangeArrowheads="1"/>
          </p:cNvSpPr>
          <p:nvPr/>
        </p:nvSpPr>
        <p:spPr bwMode="auto">
          <a:xfrm>
            <a:off x="899592" y="3212976"/>
            <a:ext cx="1943100" cy="1038225"/>
          </a:xfrm>
          <a:prstGeom prst="homePlate">
            <a:avLst>
              <a:gd name="adj" fmla="val 4678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9" name="Retângulo 18"/>
          <p:cNvSpPr/>
          <p:nvPr/>
        </p:nvSpPr>
        <p:spPr>
          <a:xfrm>
            <a:off x="755576" y="4437112"/>
            <a:ext cx="6912768" cy="369332"/>
          </a:xfrm>
          <a:prstGeom prst="rect">
            <a:avLst/>
          </a:prstGeom>
        </p:spPr>
        <p:txBody>
          <a:bodyPr wrap="square">
            <a:spAutoFit/>
          </a:bodyPr>
          <a:lstStyle/>
          <a:p>
            <a:r>
              <a:rPr lang="pt-BR" dirty="0"/>
              <a:t>Copie igual a figura abaixo e fale o nome de cada forma:</a:t>
            </a:r>
          </a:p>
        </p:txBody>
      </p:sp>
      <p:sp>
        <p:nvSpPr>
          <p:cNvPr id="18448" name="Oval 4"/>
          <p:cNvSpPr>
            <a:spLocks noChangeArrowheads="1"/>
          </p:cNvSpPr>
          <p:nvPr/>
        </p:nvSpPr>
        <p:spPr bwMode="auto">
          <a:xfrm>
            <a:off x="971600" y="5157192"/>
            <a:ext cx="1790700" cy="10953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449" name="Rectangle 5"/>
          <p:cNvSpPr>
            <a:spLocks noChangeArrowheads="1"/>
          </p:cNvSpPr>
          <p:nvPr/>
        </p:nvSpPr>
        <p:spPr bwMode="auto">
          <a:xfrm>
            <a:off x="899592" y="5085184"/>
            <a:ext cx="600075" cy="514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8450" name="Oval 6"/>
          <p:cNvSpPr>
            <a:spLocks noChangeArrowheads="1"/>
          </p:cNvSpPr>
          <p:nvPr/>
        </p:nvSpPr>
        <p:spPr bwMode="auto">
          <a:xfrm>
            <a:off x="2195736" y="5085184"/>
            <a:ext cx="704850" cy="609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451" name="AutoShape 7"/>
          <p:cNvSpPr>
            <a:spLocks noChangeArrowheads="1"/>
          </p:cNvSpPr>
          <p:nvPr/>
        </p:nvSpPr>
        <p:spPr bwMode="auto">
          <a:xfrm>
            <a:off x="3491880" y="5301208"/>
            <a:ext cx="762000" cy="56197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8452" name="Rectangle 8"/>
          <p:cNvSpPr>
            <a:spLocks noChangeArrowheads="1"/>
          </p:cNvSpPr>
          <p:nvPr/>
        </p:nvSpPr>
        <p:spPr bwMode="auto">
          <a:xfrm>
            <a:off x="5220072" y="5373216"/>
            <a:ext cx="914400" cy="561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662"/>
            <a:ext cx="7467600" cy="778098"/>
          </a:xfrm>
        </p:spPr>
        <p:txBody>
          <a:bodyPr>
            <a:normAutofit fontScale="90000"/>
          </a:bodyPr>
          <a:lstStyle/>
          <a:p>
            <a:r>
              <a:rPr lang="pt-BR" sz="2000" dirty="0" smtClean="0">
                <a:solidFill>
                  <a:schemeClr val="tx1"/>
                </a:solidFill>
              </a:rPr>
              <a:t>Circule o carro grande.</a:t>
            </a:r>
            <a:br>
              <a:rPr lang="pt-BR" sz="2000" dirty="0" smtClean="0">
                <a:solidFill>
                  <a:schemeClr val="tx1"/>
                </a:solidFill>
              </a:rPr>
            </a:br>
            <a:r>
              <a:rPr lang="pt-BR" sz="2000" dirty="0" smtClean="0">
                <a:solidFill>
                  <a:schemeClr val="tx1"/>
                </a:solidFill>
              </a:rPr>
              <a:t>Risque o carro pequeno.</a:t>
            </a:r>
            <a:r>
              <a:rPr lang="pt-BR" dirty="0" smtClean="0"/>
              <a:t/>
            </a:r>
            <a:br>
              <a:rPr lang="pt-BR" dirty="0" smtClean="0"/>
            </a:br>
            <a:endParaRPr lang="pt-BR" dirty="0"/>
          </a:p>
        </p:txBody>
      </p:sp>
      <p:pic>
        <p:nvPicPr>
          <p:cNvPr id="17411" name="Picture 3" descr="http://2.bp.blogspot.com/_JB1MBJfZNw4/Sivfsyap8BI/AAAAAAAADxw/HIQoVrBFjEg/s400/desenho+de+carro+para+colorir+carro+para+pintar+carro+antigo+para+colorir.jpg"/>
          <p:cNvPicPr>
            <a:picLocks noChangeAspect="1" noChangeArrowheads="1"/>
          </p:cNvPicPr>
          <p:nvPr/>
        </p:nvPicPr>
        <p:blipFill>
          <a:blip r:embed="rId2" cstate="print"/>
          <a:srcRect/>
          <a:stretch>
            <a:fillRect/>
          </a:stretch>
        </p:blipFill>
        <p:spPr bwMode="auto">
          <a:xfrm>
            <a:off x="539552" y="4869160"/>
            <a:ext cx="1716191" cy="936104"/>
          </a:xfrm>
          <a:prstGeom prst="rect">
            <a:avLst/>
          </a:prstGeom>
          <a:noFill/>
        </p:spPr>
      </p:pic>
      <p:pic>
        <p:nvPicPr>
          <p:cNvPr id="17410" name="Picture 2" descr="http://2.bp.blogspot.com/_JB1MBJfZNw4/Sivfsyap8BI/AAAAAAAADxw/HIQoVrBFjEg/s400/desenho+de+carro+para+colorir+carro+para+pintar+carro+antigo+para+colorir.jpg"/>
          <p:cNvPicPr>
            <a:picLocks noChangeAspect="1" noChangeArrowheads="1"/>
          </p:cNvPicPr>
          <p:nvPr/>
        </p:nvPicPr>
        <p:blipFill>
          <a:blip r:embed="rId3" cstate="print"/>
          <a:srcRect/>
          <a:stretch>
            <a:fillRect/>
          </a:stretch>
        </p:blipFill>
        <p:spPr bwMode="auto">
          <a:xfrm>
            <a:off x="2555776" y="4149080"/>
            <a:ext cx="2942024" cy="1624955"/>
          </a:xfrm>
          <a:prstGeom prst="rect">
            <a:avLst/>
          </a:prstGeom>
          <a:noFill/>
        </p:spPr>
      </p:pic>
      <p:pic>
        <p:nvPicPr>
          <p:cNvPr id="17409" name="il_fi" descr="http://2.bp.blogspot.com/_JB1MBJfZNw4/Sivfsyap8BI/AAAAAAAADxw/HIQoVrBFjEg/s400/desenho+de+carro+para+colorir+carro+para+pintar+carro+antigo+para+colorir.jpg"/>
          <p:cNvPicPr>
            <a:picLocks noChangeAspect="1" noChangeArrowheads="1"/>
          </p:cNvPicPr>
          <p:nvPr/>
        </p:nvPicPr>
        <p:blipFill>
          <a:blip r:embed="rId3" cstate="print"/>
          <a:srcRect/>
          <a:stretch>
            <a:fillRect/>
          </a:stretch>
        </p:blipFill>
        <p:spPr bwMode="auto">
          <a:xfrm>
            <a:off x="5436096" y="3789040"/>
            <a:ext cx="3283606" cy="1815455"/>
          </a:xfrm>
          <a:prstGeom prst="rect">
            <a:avLst/>
          </a:prstGeom>
          <a:noFill/>
        </p:spPr>
      </p:pic>
      <p:sp>
        <p:nvSpPr>
          <p:cNvPr id="174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1800" dirty="0" smtClean="0">
                <a:solidFill>
                  <a:schemeClr val="tx1"/>
                </a:solidFill>
              </a:rPr>
              <a:t>Faça uma cruz nos lápis que estão dentro do retângulo e circule os que estão fora:</a:t>
            </a:r>
            <a:br>
              <a:rPr lang="pt-BR" sz="1800" dirty="0" smtClean="0">
                <a:solidFill>
                  <a:schemeClr val="tx1"/>
                </a:solidFill>
              </a:rPr>
            </a:br>
            <a:endParaRPr lang="pt-BR" sz="1800" dirty="0">
              <a:solidFill>
                <a:schemeClr val="tx1"/>
              </a:solidFill>
            </a:endParaRPr>
          </a:p>
        </p:txBody>
      </p:sp>
      <p:pic>
        <p:nvPicPr>
          <p:cNvPr id="16385" name="il_fi" descr="http://www.gartic.com.br/imgs/mural/gg/ggralato/1249186713.gif"/>
          <p:cNvPicPr>
            <a:picLocks noChangeAspect="1" noChangeArrowheads="1"/>
          </p:cNvPicPr>
          <p:nvPr/>
        </p:nvPicPr>
        <p:blipFill>
          <a:blip r:embed="rId2" cstate="print"/>
          <a:srcRect/>
          <a:stretch>
            <a:fillRect/>
          </a:stretch>
        </p:blipFill>
        <p:spPr bwMode="auto">
          <a:xfrm>
            <a:off x="1043608" y="3068960"/>
            <a:ext cx="2571750" cy="2085975"/>
          </a:xfrm>
          <a:prstGeom prst="rect">
            <a:avLst/>
          </a:prstGeom>
          <a:noFill/>
          <a:ln w="9525">
            <a:noFill/>
            <a:miter lim="800000"/>
            <a:headEnd/>
            <a:tailEnd/>
          </a:ln>
        </p:spPr>
      </p:pic>
      <p:pic>
        <p:nvPicPr>
          <p:cNvPr id="16386" name="il_fi" descr="http://www.gartic.com.br/imgs/mural/gg/ggralato/1249186713.gif"/>
          <p:cNvPicPr>
            <a:picLocks noChangeAspect="1" noChangeArrowheads="1"/>
          </p:cNvPicPr>
          <p:nvPr/>
        </p:nvPicPr>
        <p:blipFill>
          <a:blip r:embed="rId2" cstate="print"/>
          <a:srcRect/>
          <a:stretch>
            <a:fillRect/>
          </a:stretch>
        </p:blipFill>
        <p:spPr bwMode="auto">
          <a:xfrm>
            <a:off x="4283968" y="3140968"/>
            <a:ext cx="2571750" cy="19145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003232" cy="1143000"/>
          </a:xfrm>
        </p:spPr>
        <p:txBody>
          <a:bodyPr>
            <a:normAutofit fontScale="90000"/>
          </a:bodyPr>
          <a:lstStyle/>
          <a:p>
            <a:r>
              <a:rPr lang="pt-BR" sz="1800" dirty="0" smtClean="0">
                <a:solidFill>
                  <a:schemeClr val="tx1"/>
                </a:solidFill>
              </a:rPr>
              <a:t>Circule onde há muitas moedas e faça uma cruz onde há poucas moedas</a:t>
            </a:r>
            <a:r>
              <a:rPr lang="pt-BR" dirty="0" smtClean="0">
                <a:solidFill>
                  <a:schemeClr val="tx1"/>
                </a:solidFill>
              </a:rPr>
              <a:t>:</a:t>
            </a:r>
            <a:r>
              <a:rPr lang="pt-BR" dirty="0" smtClean="0"/>
              <a:t/>
            </a:r>
            <a:br>
              <a:rPr lang="pt-BR" dirty="0" smtClean="0"/>
            </a:br>
            <a:endParaRPr lang="pt-BR" dirty="0"/>
          </a:p>
        </p:txBody>
      </p:sp>
      <p:pic>
        <p:nvPicPr>
          <p:cNvPr id="15361" name="il_fi" descr="http://blogs.estadao.com.br/descomplicador/wp-content/blogs.dir/32/files/2010/01/Moedas._Marcos_Mendes.AE.JPG"/>
          <p:cNvPicPr>
            <a:picLocks noChangeAspect="1" noChangeArrowheads="1"/>
          </p:cNvPicPr>
          <p:nvPr/>
        </p:nvPicPr>
        <p:blipFill>
          <a:blip r:embed="rId2" cstate="print"/>
          <a:srcRect/>
          <a:stretch>
            <a:fillRect/>
          </a:stretch>
        </p:blipFill>
        <p:spPr bwMode="auto">
          <a:xfrm>
            <a:off x="1043608" y="2780928"/>
            <a:ext cx="3019425" cy="1819275"/>
          </a:xfrm>
          <a:prstGeom prst="rect">
            <a:avLst/>
          </a:prstGeom>
          <a:noFill/>
          <a:ln w="9525">
            <a:noFill/>
            <a:miter lim="800000"/>
            <a:headEnd/>
            <a:tailEnd/>
          </a:ln>
        </p:spPr>
      </p:pic>
      <p:pic>
        <p:nvPicPr>
          <p:cNvPr id="15362" name="il_fi" descr="http://1.bp.blogspot.com/_BLerfUtm3JU/SgAtRol47UI/AAAAAAAAAXM/QF71eu0oC88/s320/Moedas.jpg"/>
          <p:cNvPicPr>
            <a:picLocks noChangeAspect="1" noChangeArrowheads="1"/>
          </p:cNvPicPr>
          <p:nvPr/>
        </p:nvPicPr>
        <p:blipFill>
          <a:blip r:embed="rId3" cstate="print"/>
          <a:srcRect/>
          <a:stretch>
            <a:fillRect/>
          </a:stretch>
        </p:blipFill>
        <p:spPr bwMode="auto">
          <a:xfrm>
            <a:off x="4860032" y="2996952"/>
            <a:ext cx="1714500" cy="12763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850106"/>
          </a:xfrm>
        </p:spPr>
        <p:txBody>
          <a:bodyPr>
            <a:normAutofit fontScale="90000"/>
          </a:bodyPr>
          <a:lstStyle/>
          <a:p>
            <a:pPr algn="ctr"/>
            <a:r>
              <a:rPr lang="pt-BR" dirty="0" smtClean="0">
                <a:solidFill>
                  <a:schemeClr val="tx1"/>
                </a:solidFill>
              </a:rPr>
              <a:t>Circule o livro do meio:</a:t>
            </a:r>
            <a:br>
              <a:rPr lang="pt-BR" dirty="0" smtClean="0">
                <a:solidFill>
                  <a:schemeClr val="tx1"/>
                </a:solidFill>
              </a:rPr>
            </a:br>
            <a:endParaRPr lang="pt-BR" dirty="0">
              <a:solidFill>
                <a:schemeClr val="tx1"/>
              </a:solidFill>
            </a:endParaRPr>
          </a:p>
        </p:txBody>
      </p:sp>
      <p:pic>
        <p:nvPicPr>
          <p:cNvPr id="26625" name="il_fi" descr="http://www.filosofia.com.br/figuras/livro.gif"/>
          <p:cNvPicPr>
            <a:picLocks noChangeAspect="1" noChangeArrowheads="1"/>
          </p:cNvPicPr>
          <p:nvPr/>
        </p:nvPicPr>
        <p:blipFill>
          <a:blip r:embed="rId2" cstate="print"/>
          <a:srcRect/>
          <a:stretch>
            <a:fillRect/>
          </a:stretch>
        </p:blipFill>
        <p:spPr bwMode="auto">
          <a:xfrm>
            <a:off x="5796136" y="3140968"/>
            <a:ext cx="2405262" cy="2376798"/>
          </a:xfrm>
          <a:prstGeom prst="rect">
            <a:avLst/>
          </a:prstGeom>
          <a:noFill/>
          <a:ln w="9525">
            <a:noFill/>
            <a:miter lim="800000"/>
            <a:headEnd/>
            <a:tailEnd/>
          </a:ln>
        </p:spPr>
      </p:pic>
      <p:pic>
        <p:nvPicPr>
          <p:cNvPr id="26626" name="il_fi" descr="http://www.filosofia.com.br/figuras/livro.gif"/>
          <p:cNvPicPr>
            <a:picLocks noChangeAspect="1" noChangeArrowheads="1"/>
          </p:cNvPicPr>
          <p:nvPr/>
        </p:nvPicPr>
        <p:blipFill>
          <a:blip r:embed="rId2" cstate="print"/>
          <a:srcRect/>
          <a:stretch>
            <a:fillRect/>
          </a:stretch>
        </p:blipFill>
        <p:spPr bwMode="auto">
          <a:xfrm>
            <a:off x="3131840" y="3140968"/>
            <a:ext cx="2592288" cy="2561610"/>
          </a:xfrm>
          <a:prstGeom prst="rect">
            <a:avLst/>
          </a:prstGeom>
          <a:noFill/>
          <a:ln w="9525">
            <a:noFill/>
            <a:miter lim="800000"/>
            <a:headEnd/>
            <a:tailEnd/>
          </a:ln>
        </p:spPr>
      </p:pic>
      <p:pic>
        <p:nvPicPr>
          <p:cNvPr id="26627" name="il_fi" descr="http://www.filosofia.com.br/figuras/livro.gif"/>
          <p:cNvPicPr>
            <a:picLocks noChangeAspect="1" noChangeArrowheads="1"/>
          </p:cNvPicPr>
          <p:nvPr/>
        </p:nvPicPr>
        <p:blipFill>
          <a:blip r:embed="rId2" cstate="print"/>
          <a:srcRect/>
          <a:stretch>
            <a:fillRect/>
          </a:stretch>
        </p:blipFill>
        <p:spPr bwMode="auto">
          <a:xfrm>
            <a:off x="323528" y="3178998"/>
            <a:ext cx="2664296" cy="263276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384"/>
            <a:ext cx="8507288" cy="1143000"/>
          </a:xfrm>
        </p:spPr>
        <p:txBody>
          <a:bodyPr>
            <a:normAutofit fontScale="90000"/>
          </a:bodyPr>
          <a:lstStyle/>
          <a:p>
            <a:r>
              <a:rPr lang="pt-BR" sz="1800" dirty="0" smtClean="0"/>
              <a:t> </a:t>
            </a:r>
            <a:br>
              <a:rPr lang="pt-BR" sz="1800" dirty="0" smtClean="0"/>
            </a:br>
            <a:r>
              <a:rPr lang="pt-BR" sz="1800" dirty="0" smtClean="0">
                <a:solidFill>
                  <a:schemeClr val="tx1"/>
                </a:solidFill>
              </a:rPr>
              <a:t>Risque o que está acima da casa e faça um círculo no que está embaixo da casa:</a:t>
            </a:r>
            <a:r>
              <a:rPr lang="pt-BR" dirty="0" smtClean="0">
                <a:solidFill>
                  <a:schemeClr val="tx1"/>
                </a:solidFill>
              </a:rPr>
              <a:t/>
            </a:r>
            <a:br>
              <a:rPr lang="pt-BR" dirty="0" smtClean="0">
                <a:solidFill>
                  <a:schemeClr val="tx1"/>
                </a:solidFill>
              </a:rPr>
            </a:br>
            <a:endParaRPr lang="pt-BR" dirty="0">
              <a:solidFill>
                <a:schemeClr val="tx1"/>
              </a:solidFill>
            </a:endParaRPr>
          </a:p>
        </p:txBody>
      </p:sp>
      <p:pic>
        <p:nvPicPr>
          <p:cNvPr id="23553" name="il_fi" descr="http://1.bp.blogspot.com/_9JO0ipJkPpE/Ru75TK44ImI/AAAAAAAAAE8/wi-EREG0pKQ/s320/soleil21.gif"/>
          <p:cNvPicPr>
            <a:picLocks noChangeAspect="1" noChangeArrowheads="1"/>
          </p:cNvPicPr>
          <p:nvPr/>
        </p:nvPicPr>
        <p:blipFill>
          <a:blip r:embed="rId2" cstate="print"/>
          <a:srcRect/>
          <a:stretch>
            <a:fillRect/>
          </a:stretch>
        </p:blipFill>
        <p:spPr bwMode="auto">
          <a:xfrm>
            <a:off x="755576" y="1196752"/>
            <a:ext cx="1562100" cy="1581150"/>
          </a:xfrm>
          <a:prstGeom prst="rect">
            <a:avLst/>
          </a:prstGeom>
          <a:noFill/>
          <a:ln w="9525">
            <a:noFill/>
            <a:miter lim="800000"/>
            <a:headEnd/>
            <a:tailEnd/>
          </a:ln>
        </p:spPr>
      </p:pic>
      <p:pic>
        <p:nvPicPr>
          <p:cNvPr id="23554" name="il_fi" descr="http://www.portalsaofrancisco.com.br/alfa/casa-para-colorir/imagens/casa-1.jpg"/>
          <p:cNvPicPr>
            <a:picLocks noChangeAspect="1" noChangeArrowheads="1"/>
          </p:cNvPicPr>
          <p:nvPr/>
        </p:nvPicPr>
        <p:blipFill>
          <a:blip r:embed="rId3" cstate="print"/>
          <a:srcRect/>
          <a:stretch>
            <a:fillRect/>
          </a:stretch>
        </p:blipFill>
        <p:spPr bwMode="auto">
          <a:xfrm>
            <a:off x="4211960" y="2564904"/>
            <a:ext cx="2552700" cy="3162300"/>
          </a:xfrm>
          <a:prstGeom prst="rect">
            <a:avLst/>
          </a:prstGeom>
          <a:noFill/>
          <a:ln w="9525">
            <a:noFill/>
            <a:miter lim="800000"/>
            <a:headEnd/>
            <a:tailEnd/>
          </a:ln>
        </p:spPr>
      </p:pic>
      <p:pic>
        <p:nvPicPr>
          <p:cNvPr id="23555" name="il_fi" descr="http://1.bp.blogspot.com/_6Mp8VH_3QLM/SN16KIOl_-I/AAAAAAAAAn0/e9hmnOQs_Hg/s400/moto.jpg"/>
          <p:cNvPicPr>
            <a:picLocks noChangeAspect="1" noChangeArrowheads="1"/>
          </p:cNvPicPr>
          <p:nvPr/>
        </p:nvPicPr>
        <p:blipFill>
          <a:blip r:embed="rId4" cstate="print"/>
          <a:srcRect/>
          <a:stretch>
            <a:fillRect/>
          </a:stretch>
        </p:blipFill>
        <p:spPr bwMode="auto">
          <a:xfrm>
            <a:off x="1475656" y="5157192"/>
            <a:ext cx="1466850" cy="11811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000" dirty="0" smtClean="0">
                <a:solidFill>
                  <a:schemeClr val="tx1"/>
                </a:solidFill>
              </a:rPr>
              <a:t>Meses do ano. Dias da semana.</a:t>
            </a:r>
            <a:br>
              <a:rPr lang="pt-BR" sz="2000" dirty="0" smtClean="0">
                <a:solidFill>
                  <a:schemeClr val="tx1"/>
                </a:solidFill>
              </a:rPr>
            </a:br>
            <a:r>
              <a:rPr lang="pt-BR" sz="2000" dirty="0" smtClean="0">
                <a:solidFill>
                  <a:schemeClr val="tx1"/>
                </a:solidFill>
              </a:rPr>
              <a:t>Complete a sequência:</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normAutofit fontScale="62500" lnSpcReduction="20000"/>
          </a:bodyPr>
          <a:lstStyle/>
          <a:p>
            <a:r>
              <a:rPr lang="pt-BR" dirty="0" smtClean="0"/>
              <a:t>JANEIRO – FEVEREIRO - ___________________- ABRIL - _______________</a:t>
            </a:r>
          </a:p>
          <a:p>
            <a:pPr>
              <a:buNone/>
            </a:pPr>
            <a:endParaRPr lang="pt-BR" dirty="0" smtClean="0"/>
          </a:p>
          <a:p>
            <a:r>
              <a:rPr lang="pt-BR" dirty="0" smtClean="0"/>
              <a:t>______________________-JULHO – AGOSTO - ______________________</a:t>
            </a:r>
          </a:p>
          <a:p>
            <a:pPr>
              <a:buNone/>
            </a:pPr>
            <a:endParaRPr lang="pt-BR" dirty="0" smtClean="0"/>
          </a:p>
          <a:p>
            <a:r>
              <a:rPr lang="pt-BR" dirty="0" smtClean="0"/>
              <a:t>OUTUBRO - _______________________ -____________________________</a:t>
            </a:r>
          </a:p>
          <a:p>
            <a:pPr>
              <a:buNone/>
            </a:pPr>
            <a:endParaRPr lang="pt-BR" dirty="0" smtClean="0"/>
          </a:p>
          <a:p>
            <a:pPr>
              <a:buNone/>
            </a:pPr>
            <a:endParaRPr lang="pt-BR" dirty="0" smtClean="0"/>
          </a:p>
          <a:p>
            <a:pPr>
              <a:buNone/>
            </a:pPr>
            <a:endParaRPr lang="pt-BR" dirty="0" smtClean="0"/>
          </a:p>
          <a:p>
            <a:pPr>
              <a:buNone/>
            </a:pPr>
            <a:endParaRPr lang="pt-BR" dirty="0" smtClean="0"/>
          </a:p>
          <a:p>
            <a:r>
              <a:rPr lang="pt-BR" dirty="0" smtClean="0"/>
              <a:t>Complete os dias da semana:</a:t>
            </a:r>
          </a:p>
          <a:p>
            <a:pPr>
              <a:buNone/>
            </a:pPr>
            <a:endParaRPr lang="pt-BR" dirty="0" smtClean="0"/>
          </a:p>
          <a:p>
            <a:r>
              <a:rPr lang="pt-BR" dirty="0" smtClean="0"/>
              <a:t>_______________________________</a:t>
            </a:r>
          </a:p>
          <a:p>
            <a:r>
              <a:rPr lang="pt-BR" dirty="0" smtClean="0"/>
              <a:t>SEGUNDA-FEIRA</a:t>
            </a:r>
          </a:p>
          <a:p>
            <a:r>
              <a:rPr lang="pt-BR" dirty="0" smtClean="0"/>
              <a:t>________________________________</a:t>
            </a:r>
          </a:p>
          <a:p>
            <a:r>
              <a:rPr lang="pt-BR" dirty="0" smtClean="0"/>
              <a:t>QUARTA-FEIRA</a:t>
            </a:r>
          </a:p>
          <a:p>
            <a:r>
              <a:rPr lang="pt-BR" dirty="0" smtClean="0"/>
              <a:t>________________________________</a:t>
            </a:r>
          </a:p>
          <a:p>
            <a:r>
              <a:rPr lang="pt-BR" dirty="0" smtClean="0"/>
              <a:t>SEXTA – FEIRA</a:t>
            </a:r>
          </a:p>
          <a:p>
            <a:r>
              <a:rPr lang="pt-BR" dirty="0" smtClean="0"/>
              <a:t>________________________________</a:t>
            </a:r>
          </a:p>
          <a:p>
            <a:pPr>
              <a:buNone/>
            </a:pPr>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1800" dirty="0" smtClean="0">
                <a:solidFill>
                  <a:schemeClr val="tx1"/>
                </a:solidFill>
              </a:rPr>
              <a:t>Discriminação de cores primárias.</a:t>
            </a:r>
            <a:br>
              <a:rPr lang="pt-BR" sz="1800" dirty="0" smtClean="0">
                <a:solidFill>
                  <a:schemeClr val="tx1"/>
                </a:solidFill>
              </a:rPr>
            </a:br>
            <a:r>
              <a:rPr lang="pt-BR" sz="1800" dirty="0" smtClean="0">
                <a:solidFill>
                  <a:schemeClr val="tx1"/>
                </a:solidFill>
              </a:rPr>
              <a:t>Circule a bola vermelha, faça uma cruz na bola azul e faça um risco na bola amarela:</a:t>
            </a:r>
            <a:r>
              <a:rPr lang="pt-BR" dirty="0" smtClean="0"/>
              <a:t/>
            </a:r>
            <a:br>
              <a:rPr lang="pt-BR" dirty="0" smtClean="0"/>
            </a:br>
            <a:endParaRPr lang="pt-BR" dirty="0"/>
          </a:p>
        </p:txBody>
      </p:sp>
      <p:pic>
        <p:nvPicPr>
          <p:cNvPr id="24577" name="il_fi" descr="http://bp0.blogger.com/_FJnxZYoztTc/SH13_w52eLI/AAAAAAAAA6Q/mtOtqNQGG_c/s400/bola-vermelha.gif"/>
          <p:cNvPicPr>
            <a:picLocks noChangeAspect="1" noChangeArrowheads="1"/>
          </p:cNvPicPr>
          <p:nvPr/>
        </p:nvPicPr>
        <p:blipFill>
          <a:blip r:embed="rId2" cstate="print"/>
          <a:srcRect/>
          <a:stretch>
            <a:fillRect/>
          </a:stretch>
        </p:blipFill>
        <p:spPr bwMode="auto">
          <a:xfrm>
            <a:off x="539552" y="1412776"/>
            <a:ext cx="3200400" cy="2352675"/>
          </a:xfrm>
          <a:prstGeom prst="rect">
            <a:avLst/>
          </a:prstGeom>
          <a:noFill/>
          <a:ln w="9525">
            <a:noFill/>
            <a:miter lim="800000"/>
            <a:headEnd/>
            <a:tailEnd/>
          </a:ln>
        </p:spPr>
      </p:pic>
      <p:pic>
        <p:nvPicPr>
          <p:cNvPr id="24578" name="il_fi" descr="http://www.saudeja.com.br/images/product/G/bola55amaresuperm.jpg"/>
          <p:cNvPicPr>
            <a:picLocks noChangeAspect="1" noChangeArrowheads="1"/>
          </p:cNvPicPr>
          <p:nvPr/>
        </p:nvPicPr>
        <p:blipFill>
          <a:blip r:embed="rId3" cstate="print"/>
          <a:srcRect/>
          <a:stretch>
            <a:fillRect/>
          </a:stretch>
        </p:blipFill>
        <p:spPr bwMode="auto">
          <a:xfrm>
            <a:off x="4427984" y="1196752"/>
            <a:ext cx="2352675" cy="2352675"/>
          </a:xfrm>
          <a:prstGeom prst="rect">
            <a:avLst/>
          </a:prstGeom>
          <a:noFill/>
          <a:ln w="9525">
            <a:noFill/>
            <a:miter lim="800000"/>
            <a:headEnd/>
            <a:tailEnd/>
          </a:ln>
        </p:spPr>
      </p:pic>
      <p:pic>
        <p:nvPicPr>
          <p:cNvPr id="24579" name="il_fi" descr="http://www.editoradobispo.com.br/areafile/produto/59_p_6dcb3835a7829af1ab6f2260f647e538.jpg"/>
          <p:cNvPicPr>
            <a:picLocks noChangeAspect="1" noChangeArrowheads="1"/>
          </p:cNvPicPr>
          <p:nvPr/>
        </p:nvPicPr>
        <p:blipFill>
          <a:blip r:embed="rId4" cstate="print"/>
          <a:srcRect/>
          <a:stretch>
            <a:fillRect/>
          </a:stretch>
        </p:blipFill>
        <p:spPr bwMode="auto">
          <a:xfrm>
            <a:off x="2699792" y="3861048"/>
            <a:ext cx="2609850" cy="23717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34678"/>
            <a:ext cx="7467600" cy="634082"/>
          </a:xfrm>
        </p:spPr>
        <p:txBody>
          <a:bodyPr>
            <a:normAutofit fontScale="90000"/>
          </a:bodyPr>
          <a:lstStyle/>
          <a:p>
            <a:pPr algn="ctr"/>
            <a:r>
              <a:rPr lang="pt-BR" sz="2000" dirty="0" smtClean="0">
                <a:solidFill>
                  <a:schemeClr val="tx1"/>
                </a:solidFill>
              </a:rPr>
              <a:t>Discriminação de cores secundárias e terciárias.</a:t>
            </a:r>
            <a:br>
              <a:rPr lang="pt-BR" sz="2000" dirty="0" smtClean="0">
                <a:solidFill>
                  <a:schemeClr val="tx1"/>
                </a:solidFill>
              </a:rPr>
            </a:br>
            <a:r>
              <a:rPr lang="pt-BR" sz="2000" dirty="0" smtClean="0">
                <a:solidFill>
                  <a:schemeClr val="tx1"/>
                </a:solidFill>
              </a:rPr>
              <a:t>Pinte:</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600200"/>
            <a:ext cx="2890664" cy="1396752"/>
          </a:xfrm>
        </p:spPr>
        <p:txBody>
          <a:bodyPr>
            <a:normAutofit fontScale="62500" lnSpcReduction="20000"/>
          </a:bodyPr>
          <a:lstStyle/>
          <a:p>
            <a:pPr lvl="0"/>
            <a:r>
              <a:rPr lang="pt-BR" dirty="0" smtClean="0"/>
              <a:t>A caixa de verde</a:t>
            </a:r>
          </a:p>
          <a:p>
            <a:pPr lvl="0"/>
            <a:r>
              <a:rPr lang="pt-BR" dirty="0" smtClean="0"/>
              <a:t>O avião de laranja</a:t>
            </a:r>
          </a:p>
          <a:p>
            <a:pPr lvl="0"/>
            <a:r>
              <a:rPr lang="pt-BR" dirty="0" smtClean="0"/>
              <a:t>A uva de roxo</a:t>
            </a:r>
          </a:p>
          <a:p>
            <a:pPr lvl="0"/>
            <a:r>
              <a:rPr lang="pt-BR" dirty="0" smtClean="0"/>
              <a:t>A ovelha de marrom</a:t>
            </a:r>
          </a:p>
          <a:p>
            <a:pPr lvl="0"/>
            <a:r>
              <a:rPr lang="pt-BR" dirty="0" smtClean="0"/>
              <a:t>O sapato de preto</a:t>
            </a:r>
          </a:p>
          <a:p>
            <a:pPr>
              <a:buNone/>
            </a:pPr>
            <a:endParaRPr lang="pt-BR" dirty="0"/>
          </a:p>
        </p:txBody>
      </p:sp>
      <p:pic>
        <p:nvPicPr>
          <p:cNvPr id="22529" name="il_fi" descr="http://2.bp.blogspot.com/_6Mp8VH_3QLM/SJ9Dc8v9cJI/AAAAAAAAAec/1WdIGMZtYgs/s400/desenho+de+presente.jpg"/>
          <p:cNvPicPr>
            <a:picLocks noChangeAspect="1" noChangeArrowheads="1"/>
          </p:cNvPicPr>
          <p:nvPr/>
        </p:nvPicPr>
        <p:blipFill>
          <a:blip r:embed="rId2" cstate="print"/>
          <a:srcRect/>
          <a:stretch>
            <a:fillRect/>
          </a:stretch>
        </p:blipFill>
        <p:spPr bwMode="auto">
          <a:xfrm>
            <a:off x="467544" y="3140968"/>
            <a:ext cx="1771650" cy="1905000"/>
          </a:xfrm>
          <a:prstGeom prst="rect">
            <a:avLst/>
          </a:prstGeom>
          <a:noFill/>
          <a:ln w="9525">
            <a:noFill/>
            <a:miter lim="800000"/>
            <a:headEnd/>
            <a:tailEnd/>
          </a:ln>
        </p:spPr>
      </p:pic>
      <p:pic>
        <p:nvPicPr>
          <p:cNvPr id="22530" name="il_fi" descr="http://colorirdesenhos.com/files/desenhos/s8.jpg"/>
          <p:cNvPicPr>
            <a:picLocks noChangeAspect="1" noChangeArrowheads="1"/>
          </p:cNvPicPr>
          <p:nvPr/>
        </p:nvPicPr>
        <p:blipFill>
          <a:blip r:embed="rId3" cstate="print"/>
          <a:srcRect/>
          <a:stretch>
            <a:fillRect/>
          </a:stretch>
        </p:blipFill>
        <p:spPr bwMode="auto">
          <a:xfrm>
            <a:off x="3275856" y="1772816"/>
            <a:ext cx="1809750" cy="1028700"/>
          </a:xfrm>
          <a:prstGeom prst="rect">
            <a:avLst/>
          </a:prstGeom>
          <a:noFill/>
          <a:ln w="9525">
            <a:noFill/>
            <a:miter lim="800000"/>
            <a:headEnd/>
            <a:tailEnd/>
          </a:ln>
        </p:spPr>
      </p:pic>
      <p:pic>
        <p:nvPicPr>
          <p:cNvPr id="22531" name="il_fi" descr="http://3.bp.blogspot.com/_3fM7jccqaSg/TL2tJ3GNrhI/AAAAAAAAIuY/AlBrYMOiPvM/s1600/aviao2.jpg"/>
          <p:cNvPicPr>
            <a:picLocks noChangeAspect="1" noChangeArrowheads="1"/>
          </p:cNvPicPr>
          <p:nvPr/>
        </p:nvPicPr>
        <p:blipFill>
          <a:blip r:embed="rId4" cstate="print"/>
          <a:srcRect/>
          <a:stretch>
            <a:fillRect/>
          </a:stretch>
        </p:blipFill>
        <p:spPr bwMode="auto">
          <a:xfrm>
            <a:off x="5004048" y="3501008"/>
            <a:ext cx="2257425" cy="1743075"/>
          </a:xfrm>
          <a:prstGeom prst="rect">
            <a:avLst/>
          </a:prstGeom>
          <a:noFill/>
          <a:ln w="9525">
            <a:noFill/>
            <a:miter lim="800000"/>
            <a:headEnd/>
            <a:tailEnd/>
          </a:ln>
        </p:spPr>
      </p:pic>
      <p:pic>
        <p:nvPicPr>
          <p:cNvPr id="22532" name="il_fi" descr="http://fotos.sapo.pt/REpdJIHpW35n8ZkapFom/"/>
          <p:cNvPicPr>
            <a:picLocks noChangeAspect="1" noChangeArrowheads="1"/>
          </p:cNvPicPr>
          <p:nvPr/>
        </p:nvPicPr>
        <p:blipFill>
          <a:blip r:embed="rId5" cstate="print"/>
          <a:srcRect/>
          <a:stretch>
            <a:fillRect/>
          </a:stretch>
        </p:blipFill>
        <p:spPr bwMode="auto">
          <a:xfrm>
            <a:off x="6156176" y="1628800"/>
            <a:ext cx="2219325" cy="1762125"/>
          </a:xfrm>
          <a:prstGeom prst="rect">
            <a:avLst/>
          </a:prstGeom>
          <a:noFill/>
          <a:ln w="9525">
            <a:noFill/>
            <a:miter lim="800000"/>
            <a:headEnd/>
            <a:tailEnd/>
          </a:ln>
        </p:spPr>
      </p:pic>
      <p:pic>
        <p:nvPicPr>
          <p:cNvPr id="22533" name="il_fi" descr="http://colorirdesenhos.com/files/desenhos/ovelha.jpg"/>
          <p:cNvPicPr>
            <a:picLocks noChangeAspect="1" noChangeArrowheads="1"/>
          </p:cNvPicPr>
          <p:nvPr/>
        </p:nvPicPr>
        <p:blipFill>
          <a:blip r:embed="rId6" cstate="print"/>
          <a:srcRect/>
          <a:stretch>
            <a:fillRect/>
          </a:stretch>
        </p:blipFill>
        <p:spPr bwMode="auto">
          <a:xfrm>
            <a:off x="2339752" y="4581128"/>
            <a:ext cx="2047875" cy="16859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6512" y="116632"/>
            <a:ext cx="8712968" cy="6473952"/>
          </a:xfrm>
        </p:spPr>
        <p:txBody>
          <a:bodyPr>
            <a:normAutofit/>
          </a:bodyPr>
          <a:lstStyle/>
          <a:p>
            <a:pPr algn="just"/>
            <a:r>
              <a:rPr lang="pt-BR" sz="2800" dirty="0" smtClean="0"/>
              <a:t>É possível observar, que nem sempre a formação, como ocorre no Brasil, prepara o aluno para uma prática consistente, a qual requer grande conhecimento teórico e compromisso social, implícito na tarefa a que o psicopedagogo se propõe. Tal prática se baseia em conhecimentos de diversas áreas: Psicologia da Aprendizagem, Psicologia Genética, Teorias da Personalidade, Pedagogia, fundamentos de Biologia, fundamentos de (sic) </a:t>
            </a:r>
            <a:r>
              <a:rPr lang="pt-BR" sz="2800" dirty="0" err="1" smtClean="0"/>
              <a:t>Lingüística</a:t>
            </a:r>
            <a:r>
              <a:rPr lang="pt-BR" sz="2800" dirty="0" smtClean="0"/>
              <a:t>, fundamentos de Sociologia, fundamentos de Filosofia, fundamentos de Atendimento Psicopedagógico. Conhecimentos específicos dessas áreas, articulados, alicerçam a prática psicopedagógica.</a:t>
            </a:r>
          </a:p>
          <a:p>
            <a:pPr algn="just"/>
            <a:endParaRPr lang="pt-BR" sz="2800" dirty="0"/>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1800" dirty="0" smtClean="0">
                <a:solidFill>
                  <a:schemeClr val="tx1"/>
                </a:solidFill>
              </a:rPr>
              <a:t> </a:t>
            </a:r>
            <a:br>
              <a:rPr lang="pt-BR" sz="1800" dirty="0" smtClean="0">
                <a:solidFill>
                  <a:schemeClr val="tx1"/>
                </a:solidFill>
              </a:rPr>
            </a:br>
            <a:r>
              <a:rPr lang="pt-BR" sz="1800" dirty="0" smtClean="0">
                <a:solidFill>
                  <a:schemeClr val="tx1"/>
                </a:solidFill>
              </a:rPr>
              <a:t>Discriminação dos símbolos numéricos.Acima de 7 anos</a:t>
            </a:r>
            <a:br>
              <a:rPr lang="pt-BR" sz="1800" dirty="0" smtClean="0">
                <a:solidFill>
                  <a:schemeClr val="tx1"/>
                </a:solidFill>
              </a:rPr>
            </a:br>
            <a:r>
              <a:rPr lang="pt-BR" sz="1800" dirty="0" smtClean="0">
                <a:solidFill>
                  <a:schemeClr val="tx1"/>
                </a:solidFill>
              </a:rPr>
              <a:t>Leia os números. Risque o que se repete:</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600200"/>
            <a:ext cx="7467600" cy="460648"/>
          </a:xfrm>
        </p:spPr>
        <p:txBody>
          <a:bodyPr/>
          <a:lstStyle/>
          <a:p>
            <a:r>
              <a:rPr lang="pt-BR" dirty="0" smtClean="0"/>
              <a:t>59 – 64 – 23 – 38 – 64 – 95</a:t>
            </a:r>
          </a:p>
          <a:p>
            <a:endParaRPr lang="pt-BR" dirty="0"/>
          </a:p>
        </p:txBody>
      </p:sp>
      <p:sp>
        <p:nvSpPr>
          <p:cNvPr id="4" name="Espaço Reservado para Conteúdo 2"/>
          <p:cNvSpPr txBox="1">
            <a:spLocks/>
          </p:cNvSpPr>
          <p:nvPr/>
        </p:nvSpPr>
        <p:spPr>
          <a:xfrm>
            <a:off x="467544" y="2420888"/>
            <a:ext cx="7467600" cy="460648"/>
          </a:xfrm>
          <a:prstGeom prst="rect">
            <a:avLst/>
          </a:prstGeom>
        </p:spPr>
        <p:txBody>
          <a:bodyPr vert="horz">
            <a:normAutofit/>
          </a:bodyPr>
          <a:lstStyle/>
          <a:p>
            <a:pPr>
              <a:buFont typeface="Arial" pitchFamily="34" charset="0"/>
              <a:buChar char="•"/>
            </a:pPr>
            <a:r>
              <a:rPr lang="pt-BR" sz="2400" dirty="0"/>
              <a:t>Ditado de números: </a:t>
            </a:r>
            <a:r>
              <a:rPr lang="pt-BR" sz="2400" dirty="0">
                <a:solidFill>
                  <a:srgbClr val="FF0000"/>
                </a:solidFill>
              </a:rPr>
              <a:t>Adequar a faixa etária</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pt-BR" sz="2400" b="0" i="0" u="none" strike="noStrike" kern="1200" cap="none" spc="0" normalizeH="0" baseline="0" noProof="0" dirty="0">
              <a:ln>
                <a:noFill/>
              </a:ln>
              <a:solidFill>
                <a:srgbClr val="FF0000"/>
              </a:solidFill>
              <a:effectLst/>
              <a:uLnTx/>
              <a:uFillTx/>
              <a:latin typeface="+mn-lt"/>
              <a:ea typeface="+mn-ea"/>
              <a:cs typeface="+mn-cs"/>
            </a:endParaRPr>
          </a:p>
        </p:txBody>
      </p:sp>
      <p:sp>
        <p:nvSpPr>
          <p:cNvPr id="5" name="Retângulo 4"/>
          <p:cNvSpPr/>
          <p:nvPr/>
        </p:nvSpPr>
        <p:spPr>
          <a:xfrm>
            <a:off x="467544" y="3212976"/>
            <a:ext cx="5886400" cy="369332"/>
          </a:xfrm>
          <a:prstGeom prst="rect">
            <a:avLst/>
          </a:prstGeom>
        </p:spPr>
        <p:txBody>
          <a:bodyPr wrap="square">
            <a:spAutoFit/>
          </a:bodyPr>
          <a:lstStyle/>
          <a:p>
            <a:pPr>
              <a:buFont typeface="Arial" pitchFamily="34" charset="0"/>
              <a:buChar char="•"/>
            </a:pPr>
            <a:r>
              <a:rPr lang="pt-BR" dirty="0"/>
              <a:t>Circule uma dúzia de estrelas:Acima de 7, 8 anos</a:t>
            </a:r>
          </a:p>
        </p:txBody>
      </p:sp>
      <p:pic>
        <p:nvPicPr>
          <p:cNvPr id="21505" name="il_fi" descr="http://www.culturamix.com/wp-content/gallery/desenhos-de-estrelas/desenhos-de-estrelas-12.jpg"/>
          <p:cNvPicPr>
            <a:picLocks noChangeAspect="1" noChangeArrowheads="1"/>
          </p:cNvPicPr>
          <p:nvPr/>
        </p:nvPicPr>
        <p:blipFill>
          <a:blip r:embed="rId2" cstate="print"/>
          <a:srcRect/>
          <a:stretch>
            <a:fillRect/>
          </a:stretch>
        </p:blipFill>
        <p:spPr bwMode="auto">
          <a:xfrm>
            <a:off x="755576" y="4221088"/>
            <a:ext cx="2200275" cy="1619250"/>
          </a:xfrm>
          <a:prstGeom prst="rect">
            <a:avLst/>
          </a:prstGeom>
          <a:noFill/>
          <a:ln w="9525">
            <a:noFill/>
            <a:miter lim="800000"/>
            <a:headEnd/>
            <a:tailEnd/>
          </a:ln>
        </p:spPr>
      </p:pic>
      <p:pic>
        <p:nvPicPr>
          <p:cNvPr id="21506" name="il_fi" descr="http://www.culturamix.com/wp-content/gallery/desenhos-de-estrelas/desenhos-de-estrelas-12.jpg"/>
          <p:cNvPicPr>
            <a:picLocks noChangeAspect="1" noChangeArrowheads="1"/>
          </p:cNvPicPr>
          <p:nvPr/>
        </p:nvPicPr>
        <p:blipFill>
          <a:blip r:embed="rId2" cstate="print"/>
          <a:srcRect/>
          <a:stretch>
            <a:fillRect/>
          </a:stretch>
        </p:blipFill>
        <p:spPr bwMode="auto">
          <a:xfrm>
            <a:off x="3347864" y="4221088"/>
            <a:ext cx="2200275" cy="16192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34082"/>
          </a:xfrm>
        </p:spPr>
        <p:txBody>
          <a:bodyPr>
            <a:normAutofit fontScale="90000"/>
          </a:bodyPr>
          <a:lstStyle/>
          <a:p>
            <a:pPr algn="ctr"/>
            <a:r>
              <a:rPr lang="pt-BR" sz="2000" dirty="0" smtClean="0">
                <a:solidFill>
                  <a:schemeClr val="tx1"/>
                </a:solidFill>
              </a:rPr>
              <a:t>Circule uma dezena de flores:Acima de 7 anos</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755576" y="3140968"/>
            <a:ext cx="6377136" cy="1152128"/>
          </a:xfrm>
        </p:spPr>
        <p:txBody>
          <a:bodyPr/>
          <a:lstStyle/>
          <a:p>
            <a:r>
              <a:rPr lang="pt-BR" dirty="0" smtClean="0"/>
              <a:t>Discriminação visual.</a:t>
            </a:r>
          </a:p>
          <a:p>
            <a:r>
              <a:rPr lang="pt-BR" dirty="0" smtClean="0"/>
              <a:t>Encontre a figura igual a da esquerda:</a:t>
            </a:r>
          </a:p>
          <a:p>
            <a:endParaRPr lang="pt-BR" dirty="0"/>
          </a:p>
        </p:txBody>
      </p:sp>
      <p:pic>
        <p:nvPicPr>
          <p:cNvPr id="32769" name="il_fi" descr="http://www.culturamix.com/wp-content/gallery/moldes-para-flores-de-papel/moldes-para-flores-de-papel-1.jpg"/>
          <p:cNvPicPr>
            <a:picLocks noChangeAspect="1" noChangeArrowheads="1"/>
          </p:cNvPicPr>
          <p:nvPr/>
        </p:nvPicPr>
        <p:blipFill>
          <a:blip r:embed="rId2" cstate="print"/>
          <a:srcRect/>
          <a:stretch>
            <a:fillRect/>
          </a:stretch>
        </p:blipFill>
        <p:spPr bwMode="auto">
          <a:xfrm>
            <a:off x="755576" y="980728"/>
            <a:ext cx="2333625" cy="1638300"/>
          </a:xfrm>
          <a:prstGeom prst="rect">
            <a:avLst/>
          </a:prstGeom>
          <a:noFill/>
          <a:ln w="9525">
            <a:noFill/>
            <a:miter lim="800000"/>
            <a:headEnd/>
            <a:tailEnd/>
          </a:ln>
        </p:spPr>
      </p:pic>
      <p:pic>
        <p:nvPicPr>
          <p:cNvPr id="32770" name="il_fi" descr="http://www.culturamix.com/wp-content/gallery/moldes-para-flores-de-papel/moldes-para-flores-de-papel-1.jpg"/>
          <p:cNvPicPr>
            <a:picLocks noChangeAspect="1" noChangeArrowheads="1"/>
          </p:cNvPicPr>
          <p:nvPr/>
        </p:nvPicPr>
        <p:blipFill>
          <a:blip r:embed="rId2" cstate="print"/>
          <a:srcRect/>
          <a:stretch>
            <a:fillRect/>
          </a:stretch>
        </p:blipFill>
        <p:spPr bwMode="auto">
          <a:xfrm>
            <a:off x="3419872" y="1124744"/>
            <a:ext cx="2333625" cy="1638300"/>
          </a:xfrm>
          <a:prstGeom prst="rect">
            <a:avLst/>
          </a:prstGeom>
          <a:noFill/>
          <a:ln w="9525">
            <a:noFill/>
            <a:miter lim="800000"/>
            <a:headEnd/>
            <a:tailEnd/>
          </a:ln>
        </p:spPr>
      </p:pic>
      <p:pic>
        <p:nvPicPr>
          <p:cNvPr id="32771" name="il_fi" descr="http://3.bp.blogspot.com/_1pI5E48vOdg/TMWDs2ozR7I/AAAAAAAAAGE/EXf47-jyCt8/s1600/envelope-x.jpg"/>
          <p:cNvPicPr>
            <a:picLocks noChangeAspect="1" noChangeArrowheads="1"/>
          </p:cNvPicPr>
          <p:nvPr/>
        </p:nvPicPr>
        <p:blipFill>
          <a:blip r:embed="rId3" cstate="print"/>
          <a:srcRect/>
          <a:stretch>
            <a:fillRect/>
          </a:stretch>
        </p:blipFill>
        <p:spPr bwMode="auto">
          <a:xfrm>
            <a:off x="827584" y="4530824"/>
            <a:ext cx="1276350" cy="914400"/>
          </a:xfrm>
          <a:prstGeom prst="rect">
            <a:avLst/>
          </a:prstGeom>
          <a:noFill/>
          <a:ln w="9525">
            <a:noFill/>
            <a:miter lim="800000"/>
            <a:headEnd/>
            <a:tailEnd/>
          </a:ln>
        </p:spPr>
      </p:pic>
      <p:pic>
        <p:nvPicPr>
          <p:cNvPr id="32772" name="il_fi" descr="http://3.bp.blogspot.com/_1pI5E48vOdg/TMWDs2ozR7I/AAAAAAAAAGE/EXf47-jyCt8/s1600/envelope-x.jpg"/>
          <p:cNvPicPr>
            <a:picLocks noChangeAspect="1" noChangeArrowheads="1"/>
          </p:cNvPicPr>
          <p:nvPr/>
        </p:nvPicPr>
        <p:blipFill>
          <a:blip r:embed="rId4" cstate="print"/>
          <a:srcRect/>
          <a:stretch>
            <a:fillRect/>
          </a:stretch>
        </p:blipFill>
        <p:spPr bwMode="auto">
          <a:xfrm rot="10800000">
            <a:off x="2483768" y="4559399"/>
            <a:ext cx="1247775" cy="885825"/>
          </a:xfrm>
          <a:prstGeom prst="rect">
            <a:avLst/>
          </a:prstGeom>
          <a:noFill/>
          <a:ln w="9525">
            <a:noFill/>
            <a:miter lim="800000"/>
            <a:headEnd/>
            <a:tailEnd/>
          </a:ln>
        </p:spPr>
      </p:pic>
      <p:pic>
        <p:nvPicPr>
          <p:cNvPr id="32773" name="il_fi" descr="http://3.bp.blogspot.com/_1pI5E48vOdg/TMWDs2ozR7I/AAAAAAAAAGE/EXf47-jyCt8/s1600/envelope-x.jpg"/>
          <p:cNvPicPr>
            <a:picLocks noChangeAspect="1" noChangeArrowheads="1"/>
          </p:cNvPicPr>
          <p:nvPr/>
        </p:nvPicPr>
        <p:blipFill>
          <a:blip r:embed="rId5" cstate="print"/>
          <a:srcRect/>
          <a:stretch>
            <a:fillRect/>
          </a:stretch>
        </p:blipFill>
        <p:spPr bwMode="auto">
          <a:xfrm>
            <a:off x="4355976" y="4509120"/>
            <a:ext cx="1238250" cy="885825"/>
          </a:xfrm>
          <a:prstGeom prst="rect">
            <a:avLst/>
          </a:prstGeom>
          <a:noFill/>
          <a:ln w="9525">
            <a:noFill/>
            <a:miter lim="800000"/>
            <a:headEnd/>
            <a:tailEnd/>
          </a:ln>
        </p:spPr>
      </p:pic>
      <p:sp>
        <p:nvSpPr>
          <p:cNvPr id="32775" name="Retângulo 677"/>
          <p:cNvSpPr>
            <a:spLocks noChangeArrowheads="1"/>
          </p:cNvSpPr>
          <p:nvPr/>
        </p:nvSpPr>
        <p:spPr bwMode="auto">
          <a:xfrm>
            <a:off x="6156176" y="4725144"/>
            <a:ext cx="1028700" cy="58102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endParaRPr>
          </a:p>
        </p:txBody>
      </p:sp>
      <p:pic>
        <p:nvPicPr>
          <p:cNvPr id="32776" name="il_fi" descr="http://3.bp.blogspot.com/_1pI5E48vOdg/TMWDs2ozR7I/AAAAAAAAAGE/EXf47-jyCt8/s1600/envelope-x.jpg"/>
          <p:cNvPicPr>
            <a:picLocks noChangeAspect="1" noChangeArrowheads="1"/>
          </p:cNvPicPr>
          <p:nvPr/>
        </p:nvPicPr>
        <p:blipFill>
          <a:blip r:embed="rId6" cstate="print"/>
          <a:srcRect/>
          <a:stretch>
            <a:fillRect/>
          </a:stretch>
        </p:blipFill>
        <p:spPr bwMode="auto">
          <a:xfrm>
            <a:off x="6228184" y="4725144"/>
            <a:ext cx="819150" cy="5810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a:p>
        </p:txBody>
      </p:sp>
      <p:pic>
        <p:nvPicPr>
          <p:cNvPr id="31745" name="il_fi" descr="http://1.bp.blogspot.com/_sI-1Q_pkRdE/S-nXpbAYQPI/AAAAAAAABCI/E_wqG5YIDTE/s1600/caneta.jpg"/>
          <p:cNvPicPr>
            <a:picLocks noChangeAspect="1" noChangeArrowheads="1"/>
          </p:cNvPicPr>
          <p:nvPr/>
        </p:nvPicPr>
        <p:blipFill>
          <a:blip r:embed="rId2" cstate="print"/>
          <a:srcRect/>
          <a:stretch>
            <a:fillRect/>
          </a:stretch>
        </p:blipFill>
        <p:spPr bwMode="auto">
          <a:xfrm>
            <a:off x="611560" y="605433"/>
            <a:ext cx="1095375" cy="1095375"/>
          </a:xfrm>
          <a:prstGeom prst="rect">
            <a:avLst/>
          </a:prstGeom>
          <a:noFill/>
          <a:ln w="9525">
            <a:noFill/>
            <a:miter lim="800000"/>
            <a:headEnd/>
            <a:tailEnd/>
          </a:ln>
        </p:spPr>
      </p:pic>
      <p:pic>
        <p:nvPicPr>
          <p:cNvPr id="31746" name="il_fi" descr="http://1.bp.blogspot.com/_sI-1Q_pkRdE/S-nXpbAYQPI/AAAAAAAABCI/E_wqG5YIDTE/s1600/caneta.jpg"/>
          <p:cNvPicPr>
            <a:picLocks noChangeAspect="1" noChangeArrowheads="1"/>
          </p:cNvPicPr>
          <p:nvPr/>
        </p:nvPicPr>
        <p:blipFill>
          <a:blip r:embed="rId3" cstate="print"/>
          <a:srcRect/>
          <a:stretch>
            <a:fillRect/>
          </a:stretch>
        </p:blipFill>
        <p:spPr bwMode="auto">
          <a:xfrm rot="-5400000">
            <a:off x="2123728" y="620688"/>
            <a:ext cx="990600" cy="990600"/>
          </a:xfrm>
          <a:prstGeom prst="rect">
            <a:avLst/>
          </a:prstGeom>
          <a:noFill/>
          <a:ln w="9525">
            <a:noFill/>
            <a:miter lim="800000"/>
            <a:headEnd/>
            <a:tailEnd/>
          </a:ln>
        </p:spPr>
      </p:pic>
      <p:pic>
        <p:nvPicPr>
          <p:cNvPr id="31747" name="il_fi" descr="http://1.bp.blogspot.com/_sI-1Q_pkRdE/S-nXpbAYQPI/AAAAAAAABCI/E_wqG5YIDTE/s1600/caneta.jpg"/>
          <p:cNvPicPr>
            <a:picLocks noChangeAspect="1" noChangeArrowheads="1"/>
          </p:cNvPicPr>
          <p:nvPr/>
        </p:nvPicPr>
        <p:blipFill>
          <a:blip r:embed="rId3" cstate="print"/>
          <a:srcRect/>
          <a:stretch>
            <a:fillRect/>
          </a:stretch>
        </p:blipFill>
        <p:spPr bwMode="auto">
          <a:xfrm>
            <a:off x="3851920" y="692696"/>
            <a:ext cx="990600" cy="990600"/>
          </a:xfrm>
          <a:prstGeom prst="rect">
            <a:avLst/>
          </a:prstGeom>
          <a:noFill/>
          <a:ln w="9525">
            <a:noFill/>
            <a:miter lim="800000"/>
            <a:headEnd/>
            <a:tailEnd/>
          </a:ln>
        </p:spPr>
      </p:pic>
      <p:pic>
        <p:nvPicPr>
          <p:cNvPr id="31748" name="il_fi" descr="http://1.bp.blogspot.com/_sI-1Q_pkRdE/S-nXpbAYQPI/AAAAAAAABCI/E_wqG5YIDTE/s1600/caneta.jpg"/>
          <p:cNvPicPr>
            <a:picLocks noChangeAspect="1" noChangeArrowheads="1"/>
          </p:cNvPicPr>
          <p:nvPr/>
        </p:nvPicPr>
        <p:blipFill>
          <a:blip r:embed="rId4" cstate="print"/>
          <a:srcRect/>
          <a:stretch>
            <a:fillRect/>
          </a:stretch>
        </p:blipFill>
        <p:spPr bwMode="auto">
          <a:xfrm rot="10800000">
            <a:off x="5940152" y="764704"/>
            <a:ext cx="981075" cy="981075"/>
          </a:xfrm>
          <a:prstGeom prst="rect">
            <a:avLst/>
          </a:prstGeom>
          <a:noFill/>
          <a:ln w="9525">
            <a:noFill/>
            <a:miter lim="800000"/>
            <a:headEnd/>
            <a:tailEnd/>
          </a:ln>
        </p:spPr>
      </p:pic>
      <p:pic>
        <p:nvPicPr>
          <p:cNvPr id="31752" name="il_fi" descr="http://4.bp.blogspot.com/_18UY_yBMzRo/S7MpHoqwMeI/AAAAAAAAEQE/tSvzoriYwV8/s1600/relogio+8+horas.gif"/>
          <p:cNvPicPr>
            <a:picLocks noChangeAspect="1" noChangeArrowheads="1"/>
          </p:cNvPicPr>
          <p:nvPr/>
        </p:nvPicPr>
        <p:blipFill>
          <a:blip r:embed="rId5" cstate="print"/>
          <a:srcRect/>
          <a:stretch>
            <a:fillRect/>
          </a:stretch>
        </p:blipFill>
        <p:spPr bwMode="auto">
          <a:xfrm>
            <a:off x="5292080" y="3717032"/>
            <a:ext cx="800100" cy="752475"/>
          </a:xfrm>
          <a:prstGeom prst="rect">
            <a:avLst/>
          </a:prstGeom>
          <a:noFill/>
        </p:spPr>
      </p:pic>
      <p:pic>
        <p:nvPicPr>
          <p:cNvPr id="31751" name="Picture 7" descr="http://2.bp.blogspot.com/_18UY_yBMzRo/S7MX50B929I/AAAAAAAAEPU/BQj1JD2JlV4/s1600/relogio++2+horas.gif"/>
          <p:cNvPicPr>
            <a:picLocks noChangeAspect="1" noChangeArrowheads="1"/>
          </p:cNvPicPr>
          <p:nvPr/>
        </p:nvPicPr>
        <p:blipFill>
          <a:blip r:embed="rId6" cstate="print"/>
          <a:srcRect/>
          <a:stretch>
            <a:fillRect/>
          </a:stretch>
        </p:blipFill>
        <p:spPr bwMode="auto">
          <a:xfrm>
            <a:off x="3779912" y="3645024"/>
            <a:ext cx="742950" cy="752475"/>
          </a:xfrm>
          <a:prstGeom prst="rect">
            <a:avLst/>
          </a:prstGeom>
          <a:noFill/>
        </p:spPr>
      </p:pic>
      <p:pic>
        <p:nvPicPr>
          <p:cNvPr id="31750" name="Picture 6" descr="http://4.bp.blogspot.com/_18UY_yBMzRo/S7MpHoqwMeI/AAAAAAAAEQE/tSvzoriYwV8/s1600/relogio+8+horas.gif"/>
          <p:cNvPicPr>
            <a:picLocks noChangeAspect="1" noChangeArrowheads="1"/>
          </p:cNvPicPr>
          <p:nvPr/>
        </p:nvPicPr>
        <p:blipFill>
          <a:blip r:embed="rId5" cstate="print"/>
          <a:srcRect/>
          <a:stretch>
            <a:fillRect/>
          </a:stretch>
        </p:blipFill>
        <p:spPr bwMode="auto">
          <a:xfrm>
            <a:off x="2483768" y="3645024"/>
            <a:ext cx="800100" cy="752475"/>
          </a:xfrm>
          <a:prstGeom prst="rect">
            <a:avLst/>
          </a:prstGeom>
          <a:noFill/>
        </p:spPr>
      </p:pic>
      <p:pic>
        <p:nvPicPr>
          <p:cNvPr id="31749" name="Picture 5" descr="http://2.bp.blogspot.com/_18UY_yBMzRo/S7MYQBeM6hI/AAAAAAAAEPk/yeUyNw_Xihw/s1600/relogio+4+horas.gif"/>
          <p:cNvPicPr>
            <a:picLocks noChangeAspect="1" noChangeArrowheads="1"/>
          </p:cNvPicPr>
          <p:nvPr/>
        </p:nvPicPr>
        <p:blipFill>
          <a:blip r:embed="rId7" cstate="print"/>
          <a:srcRect/>
          <a:stretch>
            <a:fillRect/>
          </a:stretch>
        </p:blipFill>
        <p:spPr bwMode="auto">
          <a:xfrm>
            <a:off x="1475656" y="3645024"/>
            <a:ext cx="800100" cy="742950"/>
          </a:xfrm>
          <a:prstGeom prst="rect">
            <a:avLst/>
          </a:prstGeom>
          <a:noFill/>
        </p:spPr>
      </p:pic>
      <p:sp>
        <p:nvSpPr>
          <p:cNvPr id="317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91264" cy="706090"/>
          </a:xfrm>
        </p:spPr>
        <p:txBody>
          <a:bodyPr>
            <a:normAutofit/>
          </a:bodyPr>
          <a:lstStyle/>
          <a:p>
            <a:pPr algn="ctr"/>
            <a:r>
              <a:rPr lang="pt-BR" sz="2000" dirty="0" smtClean="0">
                <a:solidFill>
                  <a:schemeClr val="tx1"/>
                </a:solidFill>
              </a:rPr>
              <a:t>Discriminação auditiva (lista de repetição de palavras)</a:t>
            </a:r>
            <a:br>
              <a:rPr lang="pt-BR" sz="2000" dirty="0" smtClean="0">
                <a:solidFill>
                  <a:schemeClr val="tx1"/>
                </a:solidFill>
              </a:rPr>
            </a:br>
            <a:r>
              <a:rPr lang="pt-BR" sz="2000" dirty="0" smtClean="0">
                <a:solidFill>
                  <a:schemeClr val="tx1"/>
                </a:solidFill>
              </a:rPr>
              <a:t>Atrás da criança, peça que ela repita as seguintes palavras:</a:t>
            </a:r>
            <a:endParaRPr lang="pt-BR" sz="2000" dirty="0">
              <a:solidFill>
                <a:schemeClr val="tx1"/>
              </a:solidFill>
            </a:endParaRPr>
          </a:p>
        </p:txBody>
      </p:sp>
      <p:sp>
        <p:nvSpPr>
          <p:cNvPr id="3" name="Espaço Reservado para Conteúdo 2"/>
          <p:cNvSpPr>
            <a:spLocks noGrp="1"/>
          </p:cNvSpPr>
          <p:nvPr>
            <p:ph sz="quarter" idx="1"/>
          </p:nvPr>
        </p:nvSpPr>
        <p:spPr>
          <a:xfrm>
            <a:off x="457200" y="1600200"/>
            <a:ext cx="5122912" cy="4873752"/>
          </a:xfrm>
        </p:spPr>
        <p:txBody>
          <a:bodyPr>
            <a:normAutofit lnSpcReduction="10000"/>
          </a:bodyPr>
          <a:lstStyle/>
          <a:p>
            <a:r>
              <a:rPr lang="pt-BR" dirty="0" smtClean="0"/>
              <a:t>Pato, bato, tato, mato, dado, rato, bola, cola, gola, prato, pluma, blusa, cruza, clave, cravo, faça, vaca, farinha, varinha, abelha, aveia, vala, foca, quiabo, quina, jiló, lixo, chave, chuveiro, bengala, banguela, óculos, problema, cinzeiro, sandália.</a:t>
            </a:r>
          </a:p>
          <a:p>
            <a:pPr>
              <a:buNone/>
            </a:pPr>
            <a:endParaRPr lang="pt-BR" dirty="0" smtClean="0"/>
          </a:p>
          <a:p>
            <a:pPr>
              <a:buNone/>
            </a:pPr>
            <a:endParaRPr lang="pt-BR" dirty="0" smtClean="0"/>
          </a:p>
          <a:p>
            <a:pPr>
              <a:buNone/>
            </a:pPr>
            <a:endParaRPr lang="pt-BR" dirty="0" smtClean="0"/>
          </a:p>
          <a:p>
            <a:r>
              <a:rPr lang="pt-BR" dirty="0" smtClean="0"/>
              <a:t>Ditado de </a:t>
            </a:r>
            <a:r>
              <a:rPr lang="pt-BR" dirty="0" smtClean="0">
                <a:solidFill>
                  <a:srgbClr val="FF0000"/>
                </a:solidFill>
              </a:rPr>
              <a:t>palavras:Adequar a faixa etária</a:t>
            </a:r>
          </a:p>
          <a:p>
            <a:endParaRPr lang="pt-BR" dirty="0"/>
          </a:p>
        </p:txBody>
      </p:sp>
      <p:pic>
        <p:nvPicPr>
          <p:cNvPr id="1026" name="Picture 2" descr="C:\Documents and Settings\Tiago\Desktop\2.jpg"/>
          <p:cNvPicPr>
            <a:picLocks noChangeAspect="1" noChangeArrowheads="1"/>
          </p:cNvPicPr>
          <p:nvPr/>
        </p:nvPicPr>
        <p:blipFill>
          <a:blip r:embed="rId2" cstate="print"/>
          <a:srcRect/>
          <a:stretch>
            <a:fillRect/>
          </a:stretch>
        </p:blipFill>
        <p:spPr bwMode="auto">
          <a:xfrm>
            <a:off x="5364088" y="3789040"/>
            <a:ext cx="2914650" cy="1571625"/>
          </a:xfrm>
          <a:prstGeom prst="rect">
            <a:avLst/>
          </a:prstGeom>
          <a:noFill/>
        </p:spPr>
      </p:pic>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iago\Desktop\3.jpg"/>
          <p:cNvPicPr>
            <a:picLocks noChangeAspect="1" noChangeArrowheads="1"/>
          </p:cNvPicPr>
          <p:nvPr/>
        </p:nvPicPr>
        <p:blipFill>
          <a:blip r:embed="rId2" cstate="print"/>
          <a:srcRect/>
          <a:stretch>
            <a:fillRect/>
          </a:stretch>
        </p:blipFill>
        <p:spPr bwMode="auto">
          <a:xfrm>
            <a:off x="5940152" y="3501008"/>
            <a:ext cx="2143125" cy="2133600"/>
          </a:xfrm>
          <a:prstGeom prst="rect">
            <a:avLst/>
          </a:prstGeom>
          <a:noFill/>
        </p:spPr>
      </p:pic>
      <p:sp>
        <p:nvSpPr>
          <p:cNvPr id="2" name="Título 1"/>
          <p:cNvSpPr>
            <a:spLocks noGrp="1"/>
          </p:cNvSpPr>
          <p:nvPr>
            <p:ph type="title"/>
          </p:nvPr>
        </p:nvSpPr>
        <p:spPr>
          <a:xfrm>
            <a:off x="457200" y="274638"/>
            <a:ext cx="7467600" cy="346050"/>
          </a:xfrm>
        </p:spPr>
        <p:txBody>
          <a:bodyPr>
            <a:normAutofit fontScale="90000"/>
          </a:bodyPr>
          <a:lstStyle/>
          <a:p>
            <a:pPr algn="ctr"/>
            <a:r>
              <a:rPr lang="pt-BR" b="1" dirty="0" smtClean="0">
                <a:solidFill>
                  <a:schemeClr val="tx1"/>
                </a:solidFill>
              </a:rPr>
              <a:t>O peixinho vaidoso</a:t>
            </a:r>
            <a:endParaRPr lang="pt-BR" dirty="0">
              <a:solidFill>
                <a:schemeClr val="tx1"/>
              </a:solidFill>
            </a:endParaRPr>
          </a:p>
        </p:txBody>
      </p:sp>
      <p:sp>
        <p:nvSpPr>
          <p:cNvPr id="3" name="Espaço Reservado para Conteúdo 2"/>
          <p:cNvSpPr>
            <a:spLocks noGrp="1"/>
          </p:cNvSpPr>
          <p:nvPr>
            <p:ph sz="quarter" idx="1"/>
          </p:nvPr>
        </p:nvSpPr>
        <p:spPr>
          <a:xfrm>
            <a:off x="457200" y="692696"/>
            <a:ext cx="7467600" cy="6192688"/>
          </a:xfrm>
        </p:spPr>
        <p:txBody>
          <a:bodyPr>
            <a:normAutofit fontScale="62500" lnSpcReduction="20000"/>
          </a:bodyPr>
          <a:lstStyle/>
          <a:p>
            <a:r>
              <a:rPr lang="pt-BR" dirty="0" smtClean="0"/>
              <a:t>Era uma vez um peixinho muito vivo e esperto que se chamava Pulinho. Seu passatempo preferido era ficar dando pulinhos de um lado para outro no riacho. Um dia Pulinho avistou uma caixa de tintas no fundo do rio que havia caído do bolso de um pintor.</a:t>
            </a:r>
          </a:p>
          <a:p>
            <a:r>
              <a:rPr lang="pt-BR" dirty="0" smtClean="0"/>
              <a:t>    Que lindas tintas! Azul, verde, vermelho, amarelo, roxo... O que fez Pulinho? Passou o pincel com as tintas nas suas escamas e virou um peixe colorido...</a:t>
            </a:r>
          </a:p>
          <a:p>
            <a:pPr>
              <a:buNone/>
            </a:pPr>
            <a:endParaRPr lang="pt-BR" dirty="0" smtClean="0"/>
          </a:p>
          <a:p>
            <a:r>
              <a:rPr lang="pt-BR" dirty="0" smtClean="0"/>
              <a:t>Compreensão do texto – oral</a:t>
            </a:r>
          </a:p>
          <a:p>
            <a:r>
              <a:rPr lang="pt-BR" dirty="0" smtClean="0"/>
              <a:t>Compreensão do texto – escrito </a:t>
            </a:r>
          </a:p>
          <a:p>
            <a:r>
              <a:rPr lang="pt-BR" dirty="0" smtClean="0"/>
              <a:t>Como se chama o peixinho? __________________________________</a:t>
            </a:r>
          </a:p>
          <a:p>
            <a:r>
              <a:rPr lang="pt-BR" dirty="0" smtClean="0"/>
              <a:t>Qual era seu passatempo preferido? ____________________________</a:t>
            </a:r>
          </a:p>
          <a:p>
            <a:r>
              <a:rPr lang="pt-BR" dirty="0" smtClean="0"/>
              <a:t>Quais eram as cores de tinta que o peixinho achou? _______________________________________________________________</a:t>
            </a:r>
          </a:p>
          <a:p>
            <a:r>
              <a:rPr lang="pt-BR" dirty="0" smtClean="0"/>
              <a:t>_______________________________________________________________</a:t>
            </a:r>
          </a:p>
          <a:p>
            <a:r>
              <a:rPr lang="pt-BR" dirty="0" smtClean="0"/>
              <a:t>Que fez o peixinho com as tintas?</a:t>
            </a:r>
          </a:p>
          <a:p>
            <a:r>
              <a:rPr lang="pt-BR" dirty="0" smtClean="0"/>
              <a:t>_______________________________________________________________</a:t>
            </a:r>
          </a:p>
          <a:p>
            <a:r>
              <a:rPr lang="pt-BR" dirty="0" smtClean="0"/>
              <a:t>_______________________________________________________________</a:t>
            </a:r>
          </a:p>
          <a:p>
            <a:pPr>
              <a:buNone/>
            </a:pPr>
            <a:endParaRPr lang="pt-BR" dirty="0" smtClean="0"/>
          </a:p>
          <a:p>
            <a:r>
              <a:rPr lang="pt-BR" dirty="0" smtClean="0"/>
              <a:t>Sinônimo / Antônimo</a:t>
            </a:r>
          </a:p>
          <a:p>
            <a:r>
              <a:rPr lang="pt-BR" dirty="0" smtClean="0"/>
              <a:t>Ache o que quer dizer a mesma coisa:</a:t>
            </a:r>
          </a:p>
          <a:p>
            <a:r>
              <a:rPr lang="pt-BR" dirty="0" smtClean="0"/>
              <a:t>Lindas - ___________________________________________________</a:t>
            </a:r>
          </a:p>
          <a:p>
            <a:r>
              <a:rPr lang="pt-BR" dirty="0" smtClean="0"/>
              <a:t>Avistar - ___________________________________________________</a:t>
            </a:r>
          </a:p>
          <a:p>
            <a:r>
              <a:rPr lang="pt-BR" dirty="0" smtClean="0"/>
              <a:t>Ache o que quer dizer o contrário:</a:t>
            </a:r>
          </a:p>
          <a:p>
            <a:r>
              <a:rPr lang="pt-BR" dirty="0" smtClean="0"/>
              <a:t>Colorido - __________________________________________________</a:t>
            </a:r>
          </a:p>
          <a:p>
            <a:r>
              <a:rPr lang="pt-BR" dirty="0" smtClean="0"/>
              <a:t>Esperto - __________________________________________________</a:t>
            </a:r>
          </a:p>
          <a:p>
            <a:pPr>
              <a:buNone/>
            </a:pPr>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a:p>
        </p:txBody>
      </p:sp>
      <p:pic>
        <p:nvPicPr>
          <p:cNvPr id="27652" name="il_fi" descr="http://www.pousadalara.com.br/uploads/2010/07/telefone.jpg"/>
          <p:cNvPicPr>
            <a:picLocks noChangeAspect="1" noChangeArrowheads="1"/>
          </p:cNvPicPr>
          <p:nvPr/>
        </p:nvPicPr>
        <p:blipFill>
          <a:blip r:embed="rId2" cstate="print"/>
          <a:srcRect/>
          <a:stretch>
            <a:fillRect/>
          </a:stretch>
        </p:blipFill>
        <p:spPr bwMode="auto">
          <a:xfrm>
            <a:off x="3779912" y="1196752"/>
            <a:ext cx="1314450" cy="1314450"/>
          </a:xfrm>
          <a:prstGeom prst="rect">
            <a:avLst/>
          </a:prstGeom>
          <a:noFill/>
        </p:spPr>
      </p:pic>
      <p:pic>
        <p:nvPicPr>
          <p:cNvPr id="27651" name="Picture 3" descr="http://www.novotempo.org.br/advir/wp-content/uploads/2009/09/tesoura.jpg"/>
          <p:cNvPicPr>
            <a:picLocks noChangeAspect="1" noChangeArrowheads="1"/>
          </p:cNvPicPr>
          <p:nvPr/>
        </p:nvPicPr>
        <p:blipFill>
          <a:blip r:embed="rId3" cstate="print"/>
          <a:srcRect/>
          <a:stretch>
            <a:fillRect/>
          </a:stretch>
        </p:blipFill>
        <p:spPr bwMode="auto">
          <a:xfrm>
            <a:off x="683568" y="1340768"/>
            <a:ext cx="1095375" cy="857250"/>
          </a:xfrm>
          <a:prstGeom prst="rect">
            <a:avLst/>
          </a:prstGeom>
          <a:noFill/>
        </p:spPr>
      </p:pic>
      <p:pic>
        <p:nvPicPr>
          <p:cNvPr id="27650" name="Picture 2" descr="http://4.bp.blogspot.com/_p4zc5dKV1pU/SkvJ0M0uO9I/AAAAAAAAAhQ/WDxkpgU51BY/s320/oculos-de-grau-12016-9190-thumb-280.jpg"/>
          <p:cNvPicPr>
            <a:picLocks noChangeAspect="1" noChangeArrowheads="1"/>
          </p:cNvPicPr>
          <p:nvPr/>
        </p:nvPicPr>
        <p:blipFill>
          <a:blip r:embed="rId4" cstate="print"/>
          <a:srcRect/>
          <a:stretch>
            <a:fillRect/>
          </a:stretch>
        </p:blipFill>
        <p:spPr bwMode="auto">
          <a:xfrm>
            <a:off x="3923928" y="3068960"/>
            <a:ext cx="1333500" cy="1333500"/>
          </a:xfrm>
          <a:prstGeom prst="rect">
            <a:avLst/>
          </a:prstGeom>
          <a:noFill/>
        </p:spPr>
      </p:pic>
      <p:pic>
        <p:nvPicPr>
          <p:cNvPr id="27649" name="Picture 1" descr="http://3.bp.blogspot.com/_1pI5E48vOdg/TMWDs2ozR7I/AAAAAAAAAGE/EXf47-jyCt8/s1600/envelope-x.jpg"/>
          <p:cNvPicPr>
            <a:picLocks noChangeAspect="1" noChangeArrowheads="1"/>
          </p:cNvPicPr>
          <p:nvPr/>
        </p:nvPicPr>
        <p:blipFill>
          <a:blip r:embed="rId5" cstate="print"/>
          <a:srcRect/>
          <a:stretch>
            <a:fillRect/>
          </a:stretch>
        </p:blipFill>
        <p:spPr bwMode="auto">
          <a:xfrm>
            <a:off x="755576" y="3212976"/>
            <a:ext cx="1181100" cy="666750"/>
          </a:xfrm>
          <a:prstGeom prst="rect">
            <a:avLst/>
          </a:prstGeom>
          <a:noFill/>
        </p:spPr>
      </p:pic>
      <p:sp>
        <p:nvSpPr>
          <p:cNvPr id="276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ea typeface="Times New Roman" pitchFamily="18" charset="0"/>
              </a:rPr>
              <a:t>Coloque os nomes embaixo de cada figura (palavras).</a:t>
            </a:r>
            <a:endParaRPr kumimoji="0" lang="pt-BR" sz="600" b="0" i="0" u="none" strike="noStrike" cap="none" normalizeH="0" baseline="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endParaRPr>
          </a:p>
        </p:txBody>
      </p:sp>
      <p:sp>
        <p:nvSpPr>
          <p:cNvPr id="27654" name="Rectangle 6"/>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Arial" pitchFamily="34" charset="0"/>
                <a:ea typeface="Times New Roman" pitchFamily="18" charset="0"/>
              </a:rPr>
              <a:t>__________________________                      __________________________      </a:t>
            </a:r>
            <a:endParaRPr kumimoji="0" lang="pt-B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sp>
        <p:nvSpPr>
          <p:cNvPr id="27655" name="Rectangle 7"/>
          <p:cNvSpPr>
            <a:spLocks noChangeArrowheads="1"/>
          </p:cNvSpPr>
          <p:nvPr/>
        </p:nvSpPr>
        <p:spPr bwMode="auto">
          <a:xfrm>
            <a:off x="0" y="462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Arial" pitchFamily="34" charset="0"/>
                <a:ea typeface="Times New Roman" pitchFamily="18" charset="0"/>
              </a:rPr>
              <a:t>__________________________                       __________________________</a:t>
            </a:r>
            <a:endParaRPr kumimoji="0" lang="pt-B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27657" name="il_fi" descr="http://odia.terra.com.br/blog/miltoncunha/images/avi%C3%A3o.jpg"/>
          <p:cNvPicPr>
            <a:picLocks noChangeAspect="1" noChangeArrowheads="1"/>
          </p:cNvPicPr>
          <p:nvPr/>
        </p:nvPicPr>
        <p:blipFill>
          <a:blip r:embed="rId6" cstate="print"/>
          <a:srcRect/>
          <a:stretch>
            <a:fillRect/>
          </a:stretch>
        </p:blipFill>
        <p:spPr bwMode="auto">
          <a:xfrm>
            <a:off x="3491880" y="4797152"/>
            <a:ext cx="1562100" cy="990600"/>
          </a:xfrm>
          <a:prstGeom prst="rect">
            <a:avLst/>
          </a:prstGeom>
          <a:noFill/>
        </p:spPr>
      </p:pic>
      <p:pic>
        <p:nvPicPr>
          <p:cNvPr id="27656" name="Picture 8" descr="http://www.reocities.com/CollegePark/Square/8901/caderno.jpg"/>
          <p:cNvPicPr>
            <a:picLocks noChangeAspect="1" noChangeArrowheads="1"/>
          </p:cNvPicPr>
          <p:nvPr/>
        </p:nvPicPr>
        <p:blipFill>
          <a:blip r:embed="rId7" cstate="print"/>
          <a:srcRect/>
          <a:stretch>
            <a:fillRect/>
          </a:stretch>
        </p:blipFill>
        <p:spPr bwMode="auto">
          <a:xfrm>
            <a:off x="1043608" y="4653136"/>
            <a:ext cx="781050" cy="1047750"/>
          </a:xfrm>
          <a:prstGeom prst="rect">
            <a:avLst/>
          </a:prstGeom>
          <a:noFill/>
        </p:spPr>
      </p:pic>
      <p:sp>
        <p:nvSpPr>
          <p:cNvPr id="276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7659" name="Rectangle 11">
            <a:hlinkClick r:id="rId8"/>
          </p:cNvPr>
          <p:cNvSpPr>
            <a:spLocks noChangeArrowheads="1"/>
          </p:cNvSpPr>
          <p:nvPr/>
        </p:nvSpPr>
        <p:spPr bwMode="auto">
          <a:xfrm>
            <a:off x="216024" y="6043354"/>
            <a:ext cx="644420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Arial" pitchFamily="34" charset="0"/>
                <a:ea typeface="Times New Roman" pitchFamily="18" charset="0"/>
              </a:rPr>
              <a:t>_________________________                        __________________________                </a:t>
            </a:r>
            <a:endParaRPr kumimoji="0" lang="pt-B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706090"/>
          </a:xfrm>
        </p:spPr>
        <p:txBody>
          <a:bodyPr>
            <a:normAutofit fontScale="90000"/>
          </a:bodyPr>
          <a:lstStyle/>
          <a:p>
            <a:pPr algn="ctr"/>
            <a:r>
              <a:rPr lang="pt-BR" dirty="0" smtClean="0">
                <a:solidFill>
                  <a:schemeClr val="tx1"/>
                </a:solidFill>
              </a:rPr>
              <a:t>Redação (fazer em papel </a:t>
            </a:r>
            <a:r>
              <a:rPr lang="pt-BR" dirty="0" err="1" smtClean="0">
                <a:solidFill>
                  <a:schemeClr val="tx1"/>
                </a:solidFill>
              </a:rPr>
              <a:t>sulfite</a:t>
            </a:r>
            <a:r>
              <a:rPr lang="pt-BR" dirty="0" smtClean="0">
                <a:solidFill>
                  <a:schemeClr val="tx1"/>
                </a:solidFill>
              </a:rPr>
              <a:t> branco com carbono).</a:t>
            </a:r>
            <a:endParaRPr lang="pt-BR" dirty="0">
              <a:solidFill>
                <a:schemeClr val="tx1"/>
              </a:solidFill>
            </a:endParaRPr>
          </a:p>
        </p:txBody>
      </p:sp>
      <p:sp>
        <p:nvSpPr>
          <p:cNvPr id="3" name="Espaço Reservado para Conteúdo 2"/>
          <p:cNvSpPr>
            <a:spLocks noGrp="1"/>
          </p:cNvSpPr>
          <p:nvPr>
            <p:ph sz="quarter" idx="1"/>
          </p:nvPr>
        </p:nvSpPr>
        <p:spPr>
          <a:xfrm>
            <a:off x="179512" y="980728"/>
            <a:ext cx="3034680" cy="964704"/>
          </a:xfrm>
        </p:spPr>
        <p:txBody>
          <a:bodyPr>
            <a:normAutofit fontScale="70000" lnSpcReduction="20000"/>
          </a:bodyPr>
          <a:lstStyle/>
          <a:p>
            <a:r>
              <a:rPr lang="pt-BR" dirty="0" smtClean="0"/>
              <a:t>Observe bem a gravura.</a:t>
            </a:r>
          </a:p>
          <a:p>
            <a:r>
              <a:rPr lang="pt-BR" dirty="0" smtClean="0"/>
              <a:t>Dê um título para ela.</a:t>
            </a:r>
          </a:p>
          <a:p>
            <a:r>
              <a:rPr lang="pt-BR" dirty="0" smtClean="0"/>
              <a:t>Faça uma redação.</a:t>
            </a:r>
          </a:p>
          <a:p>
            <a:endParaRPr lang="pt-BR" dirty="0"/>
          </a:p>
        </p:txBody>
      </p:sp>
      <p:pic>
        <p:nvPicPr>
          <p:cNvPr id="25601" name="il_fi" descr="http://2.bp.blogspot.com/_rpTJOw8xm4E/THFHLVEJFoI/AAAAAAAAAHw/kTpdMxa7JeA/s1600/praia%5B1%5D.jpg"/>
          <p:cNvPicPr>
            <a:picLocks noChangeAspect="1" noChangeArrowheads="1"/>
          </p:cNvPicPr>
          <p:nvPr/>
        </p:nvPicPr>
        <p:blipFill>
          <a:blip r:embed="rId2" cstate="print"/>
          <a:srcRect/>
          <a:stretch>
            <a:fillRect/>
          </a:stretch>
        </p:blipFill>
        <p:spPr bwMode="auto">
          <a:xfrm>
            <a:off x="1547664" y="1916832"/>
            <a:ext cx="5857875" cy="4781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7467600" cy="288032"/>
          </a:xfrm>
        </p:spPr>
        <p:txBody>
          <a:bodyPr>
            <a:normAutofit fontScale="90000"/>
          </a:bodyPr>
          <a:lstStyle/>
          <a:p>
            <a:r>
              <a:rPr lang="pt-BR" b="1" dirty="0" smtClean="0">
                <a:solidFill>
                  <a:schemeClr val="tx1"/>
                </a:solidFill>
              </a:rPr>
              <a:t>Referência Bibliográfica:</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323528" y="548680"/>
            <a:ext cx="8147248" cy="6192688"/>
          </a:xfrm>
        </p:spPr>
        <p:txBody>
          <a:bodyPr numCol="2">
            <a:normAutofit fontScale="47500" lnSpcReduction="20000"/>
          </a:bodyPr>
          <a:lstStyle/>
          <a:p>
            <a:pPr algn="just"/>
            <a:r>
              <a:rPr lang="pt-BR" b="1" dirty="0" smtClean="0"/>
              <a:t>BOSSA, Nadia Aparecida e OLIVEIRA, Vera Barros de. Avaliação Psicopedagógica da Criança de sete</a:t>
            </a:r>
            <a:r>
              <a:rPr lang="pt-BR" dirty="0" smtClean="0"/>
              <a:t> </a:t>
            </a:r>
            <a:r>
              <a:rPr lang="pt-BR" b="1" dirty="0" smtClean="0"/>
              <a:t>a onze anos. Petrópolis, RJ: Vozes, 1996. 4ª ed.</a:t>
            </a:r>
          </a:p>
          <a:p>
            <a:pPr algn="just"/>
            <a:endParaRPr lang="pt-BR" dirty="0" smtClean="0"/>
          </a:p>
          <a:p>
            <a:r>
              <a:rPr lang="pt-BR" b="1" dirty="0" smtClean="0"/>
              <a:t>Provas operatórias de Piaget</a:t>
            </a:r>
          </a:p>
          <a:p>
            <a:r>
              <a:rPr lang="pt-BR" dirty="0" smtClean="0">
                <a:hlinkClick r:id="rId2"/>
              </a:rPr>
              <a:t>http://repositorio-aberto.up.pt/bitstream/10216/19867/2/59442.pdf</a:t>
            </a:r>
            <a:endParaRPr lang="pt-BR" b="1" dirty="0" smtClean="0"/>
          </a:p>
          <a:p>
            <a:r>
              <a:rPr lang="pt-BR" b="1" dirty="0" smtClean="0"/>
              <a:t>Avaliação cognitiva</a:t>
            </a:r>
          </a:p>
          <a:p>
            <a:r>
              <a:rPr lang="pt-BR" dirty="0" smtClean="0">
                <a:hlinkClick r:id="rId3"/>
              </a:rPr>
              <a:t>http://www.logistica-iec.com.br/protocolos%20de%20testes.</a:t>
            </a:r>
            <a:r>
              <a:rPr lang="pt-BR" dirty="0" err="1" smtClean="0">
                <a:hlinkClick r:id="rId3"/>
              </a:rPr>
              <a:t>pdf</a:t>
            </a:r>
            <a:endParaRPr lang="pt-BR" b="1" dirty="0" smtClean="0"/>
          </a:p>
          <a:p>
            <a:r>
              <a:rPr lang="pt-BR" b="1" dirty="0" smtClean="0"/>
              <a:t>Técnicas de intervenção psicopedagógica.</a:t>
            </a:r>
          </a:p>
          <a:p>
            <a:r>
              <a:rPr lang="pt-BR" dirty="0" smtClean="0">
                <a:hlinkClick r:id="rId4"/>
              </a:rPr>
              <a:t>http://ensinopedagogico.blogspot.com.br/2010/12/tecnicas-de-intervencao-psicopedagogica.html</a:t>
            </a:r>
            <a:endParaRPr lang="pt-BR" dirty="0" smtClean="0"/>
          </a:p>
          <a:p>
            <a:r>
              <a:rPr lang="pt-BR" dirty="0" smtClean="0"/>
              <a:t> </a:t>
            </a:r>
          </a:p>
          <a:p>
            <a:r>
              <a:rPr lang="pt-BR" b="1" dirty="0" smtClean="0"/>
              <a:t>Intervenção na prática psicopedagógica: um estudo de caso</a:t>
            </a:r>
            <a:endParaRPr lang="pt-BR" dirty="0" smtClean="0"/>
          </a:p>
          <a:p>
            <a:r>
              <a:rPr lang="pt-BR" dirty="0" smtClean="0">
                <a:hlinkClick r:id="rId5"/>
              </a:rPr>
              <a:t>http://www.perspectivasonline.com.br/revista/2008vol2n7/volume%202(7)%20artigo1.</a:t>
            </a:r>
            <a:r>
              <a:rPr lang="pt-BR" dirty="0" err="1" smtClean="0">
                <a:hlinkClick r:id="rId5"/>
              </a:rPr>
              <a:t>pdf</a:t>
            </a:r>
            <a:endParaRPr lang="pt-BR" dirty="0" smtClean="0"/>
          </a:p>
          <a:p>
            <a:r>
              <a:rPr lang="pt-BR" dirty="0" smtClean="0"/>
              <a:t> </a:t>
            </a:r>
          </a:p>
          <a:p>
            <a:r>
              <a:rPr lang="pt-BR" b="1" dirty="0" smtClean="0"/>
              <a:t>Práticas psicopedagógicas</a:t>
            </a:r>
            <a:endParaRPr lang="pt-BR" dirty="0" smtClean="0"/>
          </a:p>
          <a:p>
            <a:r>
              <a:rPr lang="pt-BR" dirty="0" smtClean="0">
                <a:hlinkClick r:id="rId6"/>
              </a:rPr>
              <a:t>http://pepsic.bvsalud.org/pdf/psic/v9n2/v9n2a17.pdf</a:t>
            </a:r>
            <a:endParaRPr lang="pt-BR" dirty="0" smtClean="0"/>
          </a:p>
          <a:p>
            <a:r>
              <a:rPr lang="pt-BR" dirty="0" smtClean="0"/>
              <a:t> </a:t>
            </a:r>
          </a:p>
          <a:p>
            <a:r>
              <a:rPr lang="pt-BR" b="1" dirty="0" smtClean="0"/>
              <a:t>Dificuldades de leitura e escrita: uma intervenção Psicopedagógica</a:t>
            </a:r>
            <a:endParaRPr lang="pt-BR" dirty="0" smtClean="0"/>
          </a:p>
          <a:p>
            <a:r>
              <a:rPr lang="pt-BR" dirty="0" smtClean="0">
                <a:hlinkClick r:id="rId7"/>
              </a:rPr>
              <a:t>http://www.educonufs.com.br/vcoloquio/cdcoloquio/cdroom/eixo%2014/</a:t>
            </a:r>
            <a:r>
              <a:rPr lang="pt-BR" dirty="0" err="1" smtClean="0">
                <a:hlinkClick r:id="rId7"/>
              </a:rPr>
              <a:t>pdf</a:t>
            </a:r>
            <a:r>
              <a:rPr lang="pt-BR" dirty="0" smtClean="0">
                <a:hlinkClick r:id="rId7"/>
              </a:rPr>
              <a:t>/</a:t>
            </a:r>
            <a:r>
              <a:rPr lang="pt-BR" dirty="0" err="1" smtClean="0">
                <a:hlinkClick r:id="rId7"/>
              </a:rPr>
              <a:t>microsoft</a:t>
            </a:r>
            <a:r>
              <a:rPr lang="pt-BR" dirty="0" smtClean="0">
                <a:hlinkClick r:id="rId7"/>
              </a:rPr>
              <a:t>%20word%20-%20dificuldades%20de%20leitura%20e%20escrita.</a:t>
            </a:r>
            <a:r>
              <a:rPr lang="pt-BR" dirty="0" err="1" smtClean="0">
                <a:hlinkClick r:id="rId7"/>
              </a:rPr>
              <a:t>pdf</a:t>
            </a:r>
            <a:endParaRPr lang="pt-BR" dirty="0" smtClean="0"/>
          </a:p>
          <a:p>
            <a:r>
              <a:rPr lang="pt-BR" dirty="0" smtClean="0"/>
              <a:t> </a:t>
            </a:r>
          </a:p>
          <a:p>
            <a:r>
              <a:rPr lang="pt-BR" b="1" dirty="0" smtClean="0"/>
              <a:t>Introdução A Psicopedagogia</a:t>
            </a:r>
            <a:endParaRPr lang="pt-BR" dirty="0" smtClean="0"/>
          </a:p>
          <a:p>
            <a:r>
              <a:rPr lang="pt-BR" dirty="0" smtClean="0">
                <a:hlinkClick r:id="rId8"/>
              </a:rPr>
              <a:t>http://www.faculdadesequipe.com.br/arquivos/06d6081943cc58f81743b87818a25c37047f15cc.pdf</a:t>
            </a:r>
            <a:endParaRPr lang="pt-BR" dirty="0" smtClean="0"/>
          </a:p>
          <a:p>
            <a:r>
              <a:rPr lang="pt-BR" dirty="0" smtClean="0"/>
              <a:t> </a:t>
            </a:r>
          </a:p>
          <a:p>
            <a:r>
              <a:rPr lang="pt-BR" b="1" dirty="0" smtClean="0"/>
              <a:t>Psicopedagogia: algumas considerações Teóricas e práticas</a:t>
            </a:r>
            <a:endParaRPr lang="pt-BR" dirty="0" smtClean="0"/>
          </a:p>
          <a:p>
            <a:r>
              <a:rPr lang="pt-BR" dirty="0" smtClean="0"/>
              <a:t> </a:t>
            </a:r>
          </a:p>
          <a:p>
            <a:r>
              <a:rPr lang="pt-BR" dirty="0" smtClean="0">
                <a:hlinkClick r:id="rId9"/>
              </a:rPr>
              <a:t>http://site.unitau.br//scripts/prppg/humanas/download/psicopedagogia-n1-1999.pdf</a:t>
            </a:r>
            <a:endParaRPr lang="pt-BR" dirty="0" smtClean="0"/>
          </a:p>
          <a:p>
            <a:r>
              <a:rPr lang="pt-BR" dirty="0" smtClean="0"/>
              <a:t> </a:t>
            </a:r>
          </a:p>
          <a:p>
            <a:r>
              <a:rPr lang="pt-BR" b="1" dirty="0" smtClean="0"/>
              <a:t>Psicopedagogia: aparando arestas pela história</a:t>
            </a:r>
            <a:endParaRPr lang="pt-BR" dirty="0" smtClean="0"/>
          </a:p>
          <a:p>
            <a:r>
              <a:rPr lang="pt-BR" dirty="0" smtClean="0">
                <a:hlinkClick r:id="rId10"/>
              </a:rPr>
              <a:t>http://sites.unifra.br/portals/35/artigos/2007/vol_1/v-psicopedagogia[baixa].</a:t>
            </a:r>
            <a:r>
              <a:rPr lang="pt-BR" dirty="0" err="1" smtClean="0">
                <a:hlinkClick r:id="rId10"/>
              </a:rPr>
              <a:t>pdf</a:t>
            </a:r>
            <a:endParaRPr lang="pt-BR" dirty="0" smtClean="0"/>
          </a:p>
          <a:p>
            <a:r>
              <a:rPr lang="pt-BR" dirty="0" smtClean="0"/>
              <a:t> </a:t>
            </a:r>
          </a:p>
          <a:p>
            <a:r>
              <a:rPr lang="pt-BR" b="1" dirty="0" smtClean="0"/>
              <a:t>Psicopedagogia: um conhecimento em contínuo Processo de construção</a:t>
            </a:r>
            <a:endParaRPr lang="pt-BR" dirty="0" smtClean="0"/>
          </a:p>
          <a:p>
            <a:r>
              <a:rPr lang="pt-BR" dirty="0" smtClean="0">
                <a:hlinkClick r:id="rId11"/>
              </a:rPr>
              <a:t>http://casadopsicologo.com.br/livro.psicopedagogia.pdf</a:t>
            </a:r>
            <a:endParaRPr lang="pt-BR" dirty="0" smtClean="0"/>
          </a:p>
          <a:p>
            <a:r>
              <a:rPr lang="pt-BR" dirty="0" smtClean="0"/>
              <a:t> </a:t>
            </a:r>
          </a:p>
          <a:p>
            <a:r>
              <a:rPr lang="pt-BR" b="1" dirty="0" smtClean="0"/>
              <a:t>Sistema de apoio cognitivo para análise Psicopedagógica</a:t>
            </a:r>
            <a:endParaRPr lang="pt-BR" dirty="0" smtClean="0"/>
          </a:p>
          <a:p>
            <a:r>
              <a:rPr lang="pt-BR" dirty="0" smtClean="0">
                <a:hlinkClick r:id="rId12"/>
              </a:rPr>
              <a:t>http://guaiba.ulbra.tche.br/documentos_cursos/sistemas/tcc_estagio/tccii_2007_1/seminario_geandre.pdf</a:t>
            </a:r>
            <a:endParaRPr lang="pt-BR" dirty="0" smtClean="0"/>
          </a:p>
          <a:p>
            <a:r>
              <a:rPr lang="pt-BR" dirty="0" smtClean="0"/>
              <a:t> </a:t>
            </a:r>
          </a:p>
          <a:p>
            <a:r>
              <a:rPr lang="pt-BR" b="1" dirty="0" smtClean="0"/>
              <a:t>Afetividade, cognição e conduta na prova operatória de seriação</a:t>
            </a:r>
            <a:endParaRPr lang="pt-BR" dirty="0" smtClean="0"/>
          </a:p>
          <a:p>
            <a:r>
              <a:rPr lang="pt-BR" dirty="0" smtClean="0">
                <a:hlinkClick r:id="rId13"/>
              </a:rPr>
              <a:t>http://www2.marilia.unesp.br/revistas/index.</a:t>
            </a:r>
            <a:r>
              <a:rPr lang="pt-BR" dirty="0" err="1" smtClean="0">
                <a:hlinkClick r:id="rId13"/>
              </a:rPr>
              <a:t>php</a:t>
            </a:r>
            <a:r>
              <a:rPr lang="pt-BR" dirty="0" smtClean="0">
                <a:hlinkClick r:id="rId13"/>
              </a:rPr>
              <a:t>/</a:t>
            </a:r>
            <a:r>
              <a:rPr lang="pt-BR" dirty="0" err="1" smtClean="0">
                <a:hlinkClick r:id="rId13"/>
              </a:rPr>
              <a:t>scheme</a:t>
            </a:r>
            <a:r>
              <a:rPr lang="pt-BR" dirty="0" smtClean="0">
                <a:hlinkClick r:id="rId13"/>
              </a:rPr>
              <a:t>/</a:t>
            </a:r>
            <a:r>
              <a:rPr lang="pt-BR" dirty="0" err="1" smtClean="0">
                <a:hlinkClick r:id="rId13"/>
              </a:rPr>
              <a:t>article</a:t>
            </a:r>
            <a:r>
              <a:rPr lang="pt-BR" dirty="0" smtClean="0">
                <a:hlinkClick r:id="rId13"/>
              </a:rPr>
              <a:t>/</a:t>
            </a:r>
            <a:r>
              <a:rPr lang="pt-BR" dirty="0" err="1" smtClean="0">
                <a:hlinkClick r:id="rId13"/>
              </a:rPr>
              <a:t>viewfile</a:t>
            </a:r>
            <a:r>
              <a:rPr lang="pt-BR" dirty="0" smtClean="0">
                <a:hlinkClick r:id="rId13"/>
              </a:rPr>
              <a:t>/584/468</a:t>
            </a:r>
            <a:endParaRPr lang="pt-BR" dirty="0" smtClean="0"/>
          </a:p>
          <a:p>
            <a:r>
              <a:rPr lang="pt-BR" dirty="0" smtClean="0"/>
              <a:t> </a:t>
            </a:r>
          </a:p>
          <a:p>
            <a:r>
              <a:rPr lang="pt-BR" b="1" dirty="0" smtClean="0"/>
              <a:t>O uso de brinquedos e jogos na intervenção psicopedagógica de Crianças com necessidades especiais</a:t>
            </a:r>
            <a:endParaRPr lang="pt-BR" dirty="0" smtClean="0"/>
          </a:p>
          <a:p>
            <a:r>
              <a:rPr lang="pt-BR" dirty="0" smtClean="0">
                <a:hlinkClick r:id="rId14"/>
              </a:rPr>
              <a:t>http://www.educacao.salvador.ba.gov.br/site/documentos/espaco-virtual/espaco-educar/educacao-especial/artigos/ousode~1.</a:t>
            </a:r>
            <a:r>
              <a:rPr lang="pt-BR" dirty="0" err="1" smtClean="0">
                <a:hlinkClick r:id="rId14"/>
              </a:rPr>
              <a:t>pdf</a:t>
            </a:r>
            <a:endParaRPr lang="pt-B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79512" y="1052736"/>
            <a:ext cx="8219256" cy="5544616"/>
          </a:xfrm>
        </p:spPr>
        <p:txBody>
          <a:bodyPr>
            <a:normAutofit/>
          </a:bodyPr>
          <a:lstStyle/>
          <a:p>
            <a:pPr algn="just"/>
            <a:r>
              <a:rPr lang="pt-BR" dirty="0" smtClean="0"/>
              <a:t>“...historicamente a Psicopedagogia surgiu na fronteira entre a Pedagogia e Psicologia, a partir das necessidades de atendimentos de crianças com ‘distúrbios de aprendizagem’, consideradas inaptas dentro do sistema educacional convencional" (KIQUEL, 1991, p. 22). " Os </a:t>
            </a:r>
            <a:r>
              <a:rPr lang="pt-BR" u="sng" dirty="0" smtClean="0"/>
              <a:t>fatores etiológicos </a:t>
            </a:r>
            <a:r>
              <a:rPr lang="pt-BR" dirty="0" smtClean="0"/>
              <a:t>utilizados para explicar índices alarmantes do fracasso escolar envolviam quase que exclusivamente fatores individuais como desnutrição, problemas neurológicos, psicológicos, etc. "No Brasil, particularmente durante a década de 70, foi amplamente difundido o rótulo de Disfunção Cerebral Mínima para as crianças que apresentavam, como sintoma proeminente, distúrbios na escolaridade.</a:t>
            </a:r>
          </a:p>
          <a:p>
            <a:endParaRPr lang="pt-BR" dirty="0"/>
          </a:p>
        </p:txBody>
      </p:sp>
      <p:sp>
        <p:nvSpPr>
          <p:cNvPr id="17409" name="Rectangle 1"/>
          <p:cNvSpPr>
            <a:spLocks noChangeArrowheads="1"/>
          </p:cNvSpPr>
          <p:nvPr/>
        </p:nvSpPr>
        <p:spPr bwMode="auto">
          <a:xfrm>
            <a:off x="467544" y="268868"/>
            <a:ext cx="79208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FUNDAMENTOS DA PSICOPEDAGOGIA</a:t>
            </a:r>
            <a:endParaRPr kumimoji="0" lang="pt-BR" sz="32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836712"/>
            <a:ext cx="7467600" cy="274042"/>
          </a:xfrm>
        </p:spPr>
        <p:txBody>
          <a:bodyPr>
            <a:noAutofit/>
          </a:bodyPr>
          <a:lstStyle/>
          <a:p>
            <a:pPr algn="ctr"/>
            <a:r>
              <a:rPr lang="pt-BR" sz="4000" dirty="0" smtClean="0">
                <a:solidFill>
                  <a:schemeClr val="tx1"/>
                </a:solidFill>
              </a:rPr>
              <a:t>Origem da Psicopedagogia</a:t>
            </a:r>
            <a:endParaRPr lang="pt-BR" sz="4000" dirty="0">
              <a:solidFill>
                <a:schemeClr val="tx1"/>
              </a:solidFill>
            </a:endParaRPr>
          </a:p>
        </p:txBody>
      </p:sp>
      <p:sp>
        <p:nvSpPr>
          <p:cNvPr id="3" name="Espaço Reservado para Conteúdo 2"/>
          <p:cNvSpPr>
            <a:spLocks noGrp="1"/>
          </p:cNvSpPr>
          <p:nvPr>
            <p:ph sz="quarter" idx="1"/>
          </p:nvPr>
        </p:nvSpPr>
        <p:spPr>
          <a:xfrm>
            <a:off x="683568" y="1844824"/>
            <a:ext cx="7467600" cy="4104456"/>
          </a:xfrm>
        </p:spPr>
        <p:txBody>
          <a:bodyPr/>
          <a:lstStyle/>
          <a:p>
            <a:pPr algn="just"/>
            <a:r>
              <a:rPr lang="pt-BR" dirty="0" smtClean="0"/>
              <a:t>O nascimento da Psicopedagogia ocorreu na Europa do século X X. Todavia, o ano preciso ainda não é um dado consensual na literatura. Segundo Andrade (2004), ele teria acontecido na década de 1920, momento em que se instituiu o primeiro Centro de Psicopedagogia do mundo. Ligado ao pensamento psicanalítico de Lacan, tal centro, de acordo com a autora, fundamentou aquilo que posteriormente foi nomeado de Psicopedagogia Clínica.</a:t>
            </a:r>
            <a:endParaRPr lang="pt-BR"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23528" y="548680"/>
            <a:ext cx="8219256" cy="5925272"/>
          </a:xfrm>
        </p:spPr>
        <p:txBody>
          <a:bodyPr/>
          <a:lstStyle/>
          <a:p>
            <a:pPr algn="just"/>
            <a:r>
              <a:rPr lang="pt-BR" dirty="0" smtClean="0"/>
              <a:t>Foi a Argentina a maior influenciadora da Psicopedagogia brasileira, notadamente a partir dos anos 60, momento em que vários países latinos contavam com governos ditatoriais e vivenciavam a lógica do medo e do silêncio em seus territórios. Por essa razão, a Psicopedagogia chegou até nós de forma clandestina, por </a:t>
            </a:r>
            <a:r>
              <a:rPr lang="pt-BR" dirty="0" smtClean="0"/>
              <a:t>intermédio </a:t>
            </a:r>
            <a:r>
              <a:rPr lang="pt-BR" dirty="0" smtClean="0"/>
              <a:t>de seus exilados políticos (ANDRADE, 2004).</a:t>
            </a:r>
          </a:p>
          <a:p>
            <a:pPr algn="just">
              <a:buNone/>
            </a:pPr>
            <a:endParaRPr lang="pt-BR" dirty="0" smtClean="0"/>
          </a:p>
          <a:p>
            <a:pPr algn="just"/>
            <a:r>
              <a:rPr lang="pt-BR" dirty="0" smtClean="0"/>
              <a:t>Sob tais influências, igualmente ao que ocorria naquele país, a Psicopedagogia brasileira também se construiu sob um enfoque médico-pedagógico e com uma natureza mais prática do que acadêmica. </a:t>
            </a:r>
            <a:endParaRPr lang="pt-BR"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tx1"/>
                </a:solidFill>
              </a:rPr>
              <a:t>Base regulamentar do profissional Psicopedagogo</a:t>
            </a:r>
            <a:endParaRPr lang="pt-BR" dirty="0">
              <a:solidFill>
                <a:schemeClr val="tx1"/>
              </a:solidFill>
            </a:endParaRPr>
          </a:p>
        </p:txBody>
      </p:sp>
      <p:sp>
        <p:nvSpPr>
          <p:cNvPr id="3" name="Espaço Reservado para Conteúdo 2"/>
          <p:cNvSpPr>
            <a:spLocks noGrp="1"/>
          </p:cNvSpPr>
          <p:nvPr>
            <p:ph sz="quarter" idx="1"/>
          </p:nvPr>
        </p:nvSpPr>
        <p:spPr/>
        <p:txBody>
          <a:bodyPr>
            <a:normAutofit/>
          </a:bodyPr>
          <a:lstStyle/>
          <a:p>
            <a:pPr algn="just"/>
            <a:r>
              <a:rPr lang="pt-BR" dirty="0" smtClean="0"/>
              <a:t>...vale frisar que a profissão de psicopedagogo ainda não foi nacionalmente regulamentada. Pela Classificação Brasileira de Ocupações, o psicopedagogo é apenas membro da família dos “Programadores, Avaliadores e Orientadores de Ensino”, que é composta por coordenador pedagógico, orientador educacional, pedagogo, professor de técnicas e recursos audiovisuais, supervisor de ensino e psicopedagogo. (2009, p. 13)</a:t>
            </a:r>
          </a:p>
          <a:p>
            <a:pPr algn="just">
              <a:buNone/>
            </a:pPr>
            <a:endParaRPr lang="pt-BR" dirty="0" smtClean="0"/>
          </a:p>
          <a:p>
            <a:pPr algn="just"/>
            <a:r>
              <a:rPr lang="pt-BR" sz="1050" dirty="0" smtClean="0"/>
              <a:t>(PSICOPEDAGOGIA: APARANDO ARESTAS PELA HISTÓRIA. Disponível em: </a:t>
            </a:r>
            <a:r>
              <a:rPr lang="pt-BR" sz="1050" dirty="0" smtClean="0">
                <a:hlinkClick r:id="rId2"/>
              </a:rPr>
              <a:t>http://sites.unifra.br/Portals/35/Artigos/2007/Vol_1/V-PSICOPEDAGOGIA[BAIXA].</a:t>
            </a:r>
            <a:r>
              <a:rPr lang="pt-BR" sz="1050" dirty="0" err="1" smtClean="0">
                <a:hlinkClick r:id="rId2"/>
              </a:rPr>
              <a:t>pdf</a:t>
            </a:r>
            <a:r>
              <a:rPr lang="pt-BR" sz="1050" dirty="0" smtClean="0">
                <a:hlinkClick r:id="rId2"/>
              </a:rPr>
              <a:t> </a:t>
            </a:r>
            <a:r>
              <a:rPr lang="pt-BR" sz="1050" dirty="0" smtClean="0"/>
              <a:t> Acesso 25 de julho de 2012).</a:t>
            </a:r>
            <a:endParaRPr lang="pt-BR" sz="1050"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263</TotalTime>
  <Words>3193</Words>
  <Application>Microsoft Office PowerPoint</Application>
  <PresentationFormat>Apresentação na tela (4:3)</PresentationFormat>
  <Paragraphs>414</Paragraphs>
  <Slides>57</Slides>
  <Notes>0</Notes>
  <HiddenSlides>0</HiddenSlides>
  <MMClips>0</MMClips>
  <ScaleCrop>false</ScaleCrop>
  <HeadingPairs>
    <vt:vector size="4" baseType="variant">
      <vt:variant>
        <vt:lpstr>Tema</vt:lpstr>
      </vt:variant>
      <vt:variant>
        <vt:i4>1</vt:i4>
      </vt:variant>
      <vt:variant>
        <vt:lpstr>Títulos de slides</vt:lpstr>
      </vt:variant>
      <vt:variant>
        <vt:i4>57</vt:i4>
      </vt:variant>
    </vt:vector>
  </HeadingPairs>
  <TitlesOfParts>
    <vt:vector size="58" baseType="lpstr">
      <vt:lpstr>Balcão Envidraçado</vt:lpstr>
      <vt:lpstr>INTERVENÇÃO EM NEUROPSICOPEDAGOGIA</vt:lpstr>
      <vt:lpstr>A PSICOPEDAGOGIA NO BRASIL </vt:lpstr>
      <vt:lpstr>Slide 3</vt:lpstr>
      <vt:lpstr>Slide 4</vt:lpstr>
      <vt:lpstr>Slide 5</vt:lpstr>
      <vt:lpstr>Slide 6</vt:lpstr>
      <vt:lpstr>Origem da Psicopedagogia</vt:lpstr>
      <vt:lpstr>Slide 8</vt:lpstr>
      <vt:lpstr>Base regulamentar do profissional Psicopedagogo</vt:lpstr>
      <vt:lpstr>Slide 10</vt:lpstr>
      <vt:lpstr>Slide 11</vt:lpstr>
      <vt:lpstr>Base regulamentar do profissional Neuropsicopedagogo</vt:lpstr>
      <vt:lpstr>Slide 13</vt:lpstr>
      <vt:lpstr>Slide 14</vt:lpstr>
      <vt:lpstr>Intervenção em Neuropsicopedagogia</vt:lpstr>
      <vt:lpstr>Slide 16</vt:lpstr>
      <vt:lpstr>Slide 17</vt:lpstr>
      <vt:lpstr>O que é o Diagnóstico Neuropsicopedagógico?</vt:lpstr>
      <vt:lpstr>Instrumentos de Avaliação Neuropsicopedagógica</vt:lpstr>
      <vt:lpstr>Slide 20</vt:lpstr>
      <vt:lpstr>Acompanhamento Neuropsicopedagógico</vt:lpstr>
      <vt:lpstr>Epistemologia genética</vt:lpstr>
      <vt:lpstr>Estrutura e aprendizagem</vt:lpstr>
      <vt:lpstr>Estágios do Desenvolvimento</vt:lpstr>
      <vt:lpstr>Provas operatórias de piaget</vt:lpstr>
      <vt:lpstr>SISTEMA DE AVALIAÇÃO EM   PSICOMOTRICIDADE  </vt:lpstr>
      <vt:lpstr>SISTEMA DE AVALIAÇÃO PSICOMOTORA (6 A 11 ANOS) </vt:lpstr>
      <vt:lpstr>2ª  Parte desenho cromático </vt:lpstr>
      <vt:lpstr>TESTE DE EMITAÇÃO DE GESTOS - BÈRGÉS LEZINE (6 a 11 ANOS) </vt:lpstr>
      <vt:lpstr>Slide 30</vt:lpstr>
      <vt:lpstr>Esquema e Imagem corporal</vt:lpstr>
      <vt:lpstr>Lateralização – Dominância Lateral de mão </vt:lpstr>
      <vt:lpstr>Equilibração – especifique sim, não e as vezes</vt:lpstr>
      <vt:lpstr>Dominância de olho – Cone – cartão e fecha dura (cartão) </vt:lpstr>
      <vt:lpstr>Dominância de Pé – Rebote (bola) </vt:lpstr>
      <vt:lpstr>Caixa de Texturas</vt:lpstr>
      <vt:lpstr>Sons</vt:lpstr>
      <vt:lpstr>Análise Síntese (quebra cabeça de 10 peças) </vt:lpstr>
      <vt:lpstr>FICHA SÍNTESE DOS TESTES </vt:lpstr>
      <vt:lpstr>Slide 40</vt:lpstr>
      <vt:lpstr>AVALIAÇÃO PSICOMOTORA </vt:lpstr>
      <vt:lpstr>Circule o carro grande. Risque o carro pequeno. </vt:lpstr>
      <vt:lpstr>Faça uma cruz nos lápis que estão dentro do retângulo e circule os que estão fora: </vt:lpstr>
      <vt:lpstr>Circule onde há muitas moedas e faça uma cruz onde há poucas moedas: </vt:lpstr>
      <vt:lpstr>Circule o livro do meio: </vt:lpstr>
      <vt:lpstr>  Risque o que está acima da casa e faça um círculo no que está embaixo da casa: </vt:lpstr>
      <vt:lpstr>Meses do ano. Dias da semana. Complete a sequência: </vt:lpstr>
      <vt:lpstr>Discriminação de cores primárias. Circule a bola vermelha, faça uma cruz na bola azul e faça um risco na bola amarela: </vt:lpstr>
      <vt:lpstr>Discriminação de cores secundárias e terciárias. Pinte: </vt:lpstr>
      <vt:lpstr>  Discriminação dos símbolos numéricos.Acima de 7 anos Leia os números. Risque o que se repete: </vt:lpstr>
      <vt:lpstr>Circule uma dezena de flores:Acima de 7 anos </vt:lpstr>
      <vt:lpstr>Slide 52</vt:lpstr>
      <vt:lpstr>Discriminação auditiva (lista de repetição de palavras) Atrás da criança, peça que ela repita as seguintes palavras:</vt:lpstr>
      <vt:lpstr>O peixinho vaidoso</vt:lpstr>
      <vt:lpstr>Slide 55</vt:lpstr>
      <vt:lpstr>Redação (fazer em papel sulfite branco com carbono).</vt:lpstr>
      <vt:lpstr>Referência Bibliográfica: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E INTERVENÇÃO EM PSICOPEDAGOGIA</dc:title>
  <dc:creator>Tiago</dc:creator>
  <cp:lastModifiedBy>Tiago</cp:lastModifiedBy>
  <cp:revision>29</cp:revision>
  <dcterms:created xsi:type="dcterms:W3CDTF">2012-07-26T14:19:38Z</dcterms:created>
  <dcterms:modified xsi:type="dcterms:W3CDTF">2013-09-12T17:27:02Z</dcterms:modified>
</cp:coreProperties>
</file>