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72" r:id="rId3"/>
    <p:sldId id="271" r:id="rId4"/>
    <p:sldId id="289" r:id="rId5"/>
    <p:sldId id="290" r:id="rId6"/>
    <p:sldId id="291" r:id="rId7"/>
    <p:sldId id="292" r:id="rId8"/>
    <p:sldId id="293" r:id="rId9"/>
    <p:sldId id="307" r:id="rId10"/>
    <p:sldId id="294" r:id="rId11"/>
    <p:sldId id="295" r:id="rId12"/>
    <p:sldId id="296" r:id="rId13"/>
    <p:sldId id="297" r:id="rId14"/>
    <p:sldId id="298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17" r:id="rId36"/>
    <p:sldId id="316" r:id="rId37"/>
    <p:sldId id="315" r:id="rId38"/>
    <p:sldId id="314" r:id="rId39"/>
    <p:sldId id="313" r:id="rId40"/>
    <p:sldId id="312" r:id="rId41"/>
    <p:sldId id="311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08198A-0CAC-4091-A713-295EAF25EABC}" type="datetimeFigureOut">
              <a:rPr lang="pt-BR" smtClean="0"/>
              <a:pPr/>
              <a:t>28/8/2014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B967DA-55A6-49DD-BFE5-F60D66CA3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ado.leg.br/senadores/senador/cyromiranda/ce/Jornal%20CE%20-%20Ano%202013%20-%203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924" y="2214554"/>
            <a:ext cx="6869480" cy="1384920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 smtClean="0">
                <a:solidFill>
                  <a:schemeClr val="tx1"/>
                </a:solidFill>
              </a:rPr>
              <a:t>LUDOTERAPIA </a:t>
            </a:r>
            <a:br>
              <a:rPr lang="pt-BR" i="1" dirty="0" smtClean="0">
                <a:solidFill>
                  <a:schemeClr val="tx1"/>
                </a:solidFill>
              </a:rPr>
            </a:br>
            <a:r>
              <a:rPr lang="pt-BR" i="1" dirty="0" smtClean="0">
                <a:solidFill>
                  <a:schemeClr val="tx1"/>
                </a:solidFill>
              </a:rPr>
              <a:t>E</a:t>
            </a:r>
            <a:br>
              <a:rPr lang="pt-BR" i="1" dirty="0" smtClean="0">
                <a:solidFill>
                  <a:schemeClr val="tx1"/>
                </a:solidFill>
              </a:rPr>
            </a:br>
            <a:r>
              <a:rPr lang="pt-BR" i="1" dirty="0" smtClean="0">
                <a:solidFill>
                  <a:schemeClr val="tx1"/>
                </a:solidFill>
              </a:rPr>
              <a:t>PSICOPEDAGOGIA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517232"/>
            <a:ext cx="6172200" cy="85769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Prof. Esp. Tiago S. de Oliveira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psicotigl@yahoo.com.br</a:t>
            </a:r>
          </a:p>
        </p:txBody>
      </p:sp>
      <p:pic>
        <p:nvPicPr>
          <p:cNvPr id="23555" name="Imagem 2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915" y="19844"/>
            <a:ext cx="3160590" cy="1480330"/>
          </a:xfrm>
          <a:prstGeom prst="rect">
            <a:avLst/>
          </a:prstGeom>
          <a:noFill/>
        </p:spPr>
      </p:pic>
      <p:pic>
        <p:nvPicPr>
          <p:cNvPr id="6" name="Picture 2" descr="C:\Documents and Settings\Tiago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733256"/>
            <a:ext cx="2048074" cy="11247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TEORIAS QUE EMBASAM O TRABALHO PSICOPEDAGÓGICO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4212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Conhecer os fundamentos da Psicopedagogia implica refletir sobre as suas origens teóricas, ou seja, revisar velhos impasses conceptuais que subjazem na ação e na atuação da Pedagogia e da Psicologia no apreender do fenômeno educativo.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Do seu parentesco com a Pedagogia, a Psicopedagogia traz as indefinições e contradições de uma ciência cujos limites são os da própria vida humana. Envolve simultaneamente, a meu juízo, o social e o individual em processos tanto transformadores quanto reprodutores. Da Psicologia, a Psicopedagogia herda o velho problema do paralelismo psicofísico, um dualismo que ora privilegia o físico (observável), ora o psíquico (a consciência).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456056"/>
            <a:ext cx="8280920" cy="61412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(...) Nesse trabalho de ensinar e aprender, o psicopedagogo recorre a critérios diagnósticos no sentido de compreender a falha na aprendizagem. Daí o caráter clínico da Psicopedagogia, ainda que o objetivo seja a prevenção dos problemas de aprendizagem. Clínico porque envolve sempre um processo diagnóstico ou de investigação que precede o plano de trabalho. Esse diagnóstico consiste na busca de um </a:t>
            </a:r>
            <a:r>
              <a:rPr lang="pt-BR" i="1" dirty="0" smtClean="0"/>
              <a:t>saber </a:t>
            </a:r>
            <a:r>
              <a:rPr lang="pt-BR" dirty="0" smtClean="0"/>
              <a:t>para </a:t>
            </a:r>
            <a:r>
              <a:rPr lang="pt-BR" i="1" dirty="0" smtClean="0"/>
              <a:t>saber-fazer</a:t>
            </a:r>
            <a:r>
              <a:rPr lang="pt-BR" dirty="0" smtClean="0"/>
              <a:t>. Através das informações obtidas nesse processo de investigação, o psicopedagogo inicia a construção de seu plano de trabalho. "o diagnóstico não completa o olhar interpretativo nem diagnóstico: todo o processo terapêutico é também diagnóstico" (Fernández, 1990, p. 44)</a:t>
            </a:r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8424936" cy="621330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...ocorrendo também no trabalho institucional, onde após o momento inicial de investigação inicia-se o processo de intervenção, com a implantação de recursos capazes de solucionar o problema tão logo este se anuncie. Durante esse processo de intervenção, o profissional não abandona o </a:t>
            </a:r>
            <a:r>
              <a:rPr lang="pt-BR" sz="2800" i="1" dirty="0" smtClean="0"/>
              <a:t>olhar interpretativo</a:t>
            </a:r>
            <a:r>
              <a:rPr lang="pt-BR" sz="2800" dirty="0" smtClean="0"/>
              <a:t> que caracteriza a prática psicopedagógica.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 investigação diagnóstica envolve a leitura de um processo complexo, onde todas as (sic) </a:t>
            </a:r>
            <a:r>
              <a:rPr lang="pt-BR" sz="2800" dirty="0" err="1" smtClean="0"/>
              <a:t>ambigüidades</a:t>
            </a:r>
            <a:r>
              <a:rPr lang="pt-BR" sz="2800" dirty="0" smtClean="0"/>
              <a:t> de atribuição de sentido de sentido a uma série de manifestações conscientes e inconscientes se fazem presentes.</a:t>
            </a:r>
            <a:endParaRPr lang="pt-BR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67645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 CAMPO DE ATUAÇÃO DA PSICOPEDAGOGIA</a:t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568952" cy="563724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O campo de atuação do psicopedagogo refere-se não só ao espaço físico que se dá esse trabalho, mas o lugar desse campo de atividade e o modo de abordar o seu objetivo de estudo, pode assumir características específicas, a depender da modalidade: clínica, preventiva e teórica, uma articulando-se às outras. O trabalho clínico não deixa de ser preventivo, uma vez que, ao tratar alguns transtornos de aprendizagem, pode evitar o aparecimento de outros. O trabalho preventivo, é sempre clínico, levando em conta a singularidade de cada processo. Essas duas formas de atuação, não deixam de resultar um trabalho teórico. </a:t>
            </a:r>
            <a:endParaRPr lang="pt-BR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384048"/>
            <a:ext cx="8568952" cy="628531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Tanto na prática preventiva como na clínica, o profissional procede sempre embasado no referencial teórico adotado. Segundo Lino Macedo, o psicopedagogo, no Brasil, ocupa-se das seguintes atividades:</a:t>
            </a:r>
            <a:r>
              <a:rPr lang="pt-BR" i="1" dirty="0" smtClean="0"/>
              <a:t> orientação de estudos, apropriação dos conteúdos escolares, desenvolvimento do raciocínio, atendimento de crianças.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Segundo ele, essas quatro atividades não são excludentes entre si e nem em relação a outras. O atendimento psicopedagógico está sempre relacionado com o trabalho escolar, ainda que com ele não esteja diretamente comprometido</a:t>
            </a:r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862" y="-24"/>
            <a:ext cx="7467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LUDOTERAPIA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PATRICK\Desktop\Plano de Ensino - Ludaterapia e Psicopedagogia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382722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186766" cy="442915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 err="1" smtClean="0"/>
              <a:t>Ludoterapia</a:t>
            </a:r>
            <a:r>
              <a:rPr lang="pt-BR" dirty="0" smtClean="0"/>
              <a:t> é a terapia realizada através do lúdico, do brincar. É o tratamento </a:t>
            </a:r>
            <a:r>
              <a:rPr lang="pt-BR" dirty="0" smtClean="0"/>
              <a:t>psicoterápico voltado </a:t>
            </a:r>
            <a:r>
              <a:rPr lang="pt-BR" dirty="0" smtClean="0"/>
              <a:t>à criança, que tem como objetivo facilitar a expressão e seu desenvolvimento através do lúdico, </a:t>
            </a:r>
            <a:r>
              <a:rPr lang="pt-BR" dirty="0" smtClean="0"/>
              <a:t>pois o </a:t>
            </a:r>
            <a:r>
              <a:rPr lang="pt-BR" dirty="0" smtClean="0"/>
              <a:t>jogo e o brincar são os meios naturais de </a:t>
            </a:r>
            <a:r>
              <a:rPr lang="pt-BR" dirty="0" err="1" smtClean="0"/>
              <a:t>autoexpressão</a:t>
            </a:r>
            <a:r>
              <a:rPr lang="pt-BR" dirty="0" smtClean="0"/>
              <a:t> infantil. É através do brincar que a criança </a:t>
            </a:r>
            <a:r>
              <a:rPr lang="pt-BR" dirty="0" smtClean="0"/>
              <a:t>tem maior </a:t>
            </a:r>
            <a:r>
              <a:rPr lang="pt-BR" dirty="0" smtClean="0"/>
              <a:t>possibilidade de expressar seus sentimentos e conflitos, e de buscar melhores alternativas para </a:t>
            </a:r>
            <a:r>
              <a:rPr lang="pt-BR" dirty="0" smtClean="0"/>
              <a:t>lidar com </a:t>
            </a:r>
            <a:r>
              <a:rPr lang="pt-BR" dirty="0" smtClean="0"/>
              <a:t>suas demandas e de se libertar para o </a:t>
            </a:r>
            <a:r>
              <a:rPr lang="pt-BR" dirty="0" err="1" smtClean="0"/>
              <a:t>autodesenvolvimento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 descr="C:\Documents and Settings\PATRICK\Desktop\Plano de Ensino - Ludaterapia e Psicopedagogi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24375"/>
            <a:ext cx="1962150" cy="23336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429684" cy="4873752"/>
          </a:xfrm>
        </p:spPr>
        <p:txBody>
          <a:bodyPr/>
          <a:lstStyle/>
          <a:p>
            <a:pPr algn="just"/>
            <a:r>
              <a:rPr lang="pt-BR" dirty="0" smtClean="0"/>
              <a:t>Com origem em técnicas fundamentadas </a:t>
            </a:r>
            <a:r>
              <a:rPr lang="pt-BR" dirty="0" smtClean="0"/>
              <a:t>na Psicanálise</a:t>
            </a:r>
            <a:r>
              <a:rPr lang="pt-BR" dirty="0" smtClean="0"/>
              <a:t>, a </a:t>
            </a:r>
            <a:r>
              <a:rPr lang="pt-BR" dirty="0" err="1" smtClean="0"/>
              <a:t>Ludoterapia</a:t>
            </a:r>
            <a:r>
              <a:rPr lang="pt-BR" dirty="0" smtClean="0"/>
              <a:t> se desenvolveu e contou com a contribuição de importantes teóricos que </a:t>
            </a:r>
            <a:r>
              <a:rPr lang="pt-BR" dirty="0" smtClean="0"/>
              <a:t>se dedicaram </a:t>
            </a:r>
            <a:r>
              <a:rPr lang="pt-BR" dirty="0" smtClean="0"/>
              <a:t>ao trabalho com crianças ao longo do tempo. A partir da perspectiva da Abordagem Centrada </a:t>
            </a:r>
            <a:r>
              <a:rPr lang="pt-BR" dirty="0" smtClean="0"/>
              <a:t>na Pessoa</a:t>
            </a:r>
            <a:r>
              <a:rPr lang="pt-BR" dirty="0" smtClean="0"/>
              <a:t>, </a:t>
            </a:r>
            <a:r>
              <a:rPr lang="pt-BR" dirty="0" smtClean="0"/>
              <a:t>(...) </a:t>
            </a:r>
            <a:r>
              <a:rPr lang="pt-BR" dirty="0" smtClean="0"/>
              <a:t>apresenta os princípios básicos norteadores do trabalho em psicoterapia infantil.</a:t>
            </a:r>
            <a:endParaRPr lang="pt-BR" dirty="0"/>
          </a:p>
        </p:txBody>
      </p:sp>
      <p:pic>
        <p:nvPicPr>
          <p:cNvPr id="3074" name="Picture 2" descr="C:\Documents and Settings\PATRICK\Desktop\Plano de Ensino - Ludaterapia e Psicopedagogia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36947"/>
            <a:ext cx="4214842" cy="37210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Origens da </a:t>
            </a:r>
            <a:r>
              <a:rPr lang="pt-BR" b="1" dirty="0" err="1" smtClean="0">
                <a:solidFill>
                  <a:schemeClr val="tx1"/>
                </a:solidFill>
              </a:rPr>
              <a:t>Ludoterapia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6808" cy="4873752"/>
          </a:xfrm>
        </p:spPr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dirty="0" err="1" smtClean="0"/>
              <a:t>ludoterapia</a:t>
            </a:r>
            <a:r>
              <a:rPr lang="pt-BR" dirty="0" smtClean="0"/>
              <a:t> provavelmente tenha se originado de tentativas de aplicar a </a:t>
            </a:r>
            <a:r>
              <a:rPr lang="pt-BR" dirty="0" smtClean="0"/>
              <a:t>terapia psicanalítica </a:t>
            </a:r>
            <a:r>
              <a:rPr lang="pt-BR" dirty="0" smtClean="0"/>
              <a:t>a crianças. Porém verificou-se que, diferentemente dos adultos, a criança não tem </a:t>
            </a:r>
            <a:r>
              <a:rPr lang="pt-BR" dirty="0" smtClean="0"/>
              <a:t>a mesma </a:t>
            </a:r>
            <a:r>
              <a:rPr lang="pt-BR" dirty="0" smtClean="0"/>
              <a:t>capacidade de fazer associações livres, e que os pequenos poderiam ocasionalmente </a:t>
            </a:r>
            <a:r>
              <a:rPr lang="pt-BR" dirty="0" smtClean="0"/>
              <a:t>fazer breves </a:t>
            </a:r>
            <a:r>
              <a:rPr lang="pt-BR" dirty="0" smtClean="0"/>
              <a:t>associações livres para agradar o analista de quem gostasse (</a:t>
            </a:r>
            <a:r>
              <a:rPr lang="pt-BR" dirty="0" err="1" smtClean="0"/>
              <a:t>Dorfman</a:t>
            </a:r>
            <a:r>
              <a:rPr lang="pt-BR" dirty="0" smtClean="0"/>
              <a:t>,1992).</a:t>
            </a:r>
            <a:endParaRPr lang="pt-BR" dirty="0"/>
          </a:p>
        </p:txBody>
      </p:sp>
      <p:pic>
        <p:nvPicPr>
          <p:cNvPr id="4098" name="Picture 2" descr="C:\Documents and Settings\PATRICK\Desktop\Plano de Ensino - Ludaterapia e Psicopedagogia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4"/>
            <a:ext cx="3786214" cy="283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72452" cy="6045348"/>
          </a:xfrm>
        </p:spPr>
        <p:txBody>
          <a:bodyPr/>
          <a:lstStyle/>
          <a:p>
            <a:pPr algn="just"/>
            <a:r>
              <a:rPr lang="pt-BR" dirty="0" smtClean="0"/>
              <a:t>Ana </a:t>
            </a:r>
            <a:r>
              <a:rPr lang="pt-BR" dirty="0" smtClean="0"/>
              <a:t>Freud (1971</a:t>
            </a:r>
            <a:r>
              <a:rPr lang="pt-BR" dirty="0" smtClean="0"/>
              <a:t>) modificou a técnica analítica clássica e, como estratégia para ganhar a confiança da </a:t>
            </a:r>
            <a:r>
              <a:rPr lang="pt-BR" dirty="0" smtClean="0"/>
              <a:t>criança, ela</a:t>
            </a:r>
            <a:r>
              <a:rPr lang="pt-BR" dirty="0" smtClean="0"/>
              <a:t>, às vezes, brincava com seus pequenos pacientes. Desta forma, as brincadeiras, inicialmente, </a:t>
            </a:r>
            <a:r>
              <a:rPr lang="pt-BR" dirty="0" smtClean="0"/>
              <a:t>não eram </a:t>
            </a:r>
            <a:r>
              <a:rPr lang="pt-BR" dirty="0" smtClean="0"/>
              <a:t>centrais na terapia, caracterizando-se apenas como procedimentos preliminares ao </a:t>
            </a:r>
            <a:r>
              <a:rPr lang="pt-BR" dirty="0" smtClean="0"/>
              <a:t>verdadeiro trabalho </a:t>
            </a:r>
            <a:r>
              <a:rPr lang="pt-BR" dirty="0" smtClean="0"/>
              <a:t>de análise.</a:t>
            </a:r>
            <a:endParaRPr lang="pt-BR" dirty="0"/>
          </a:p>
        </p:txBody>
      </p:sp>
      <p:pic>
        <p:nvPicPr>
          <p:cNvPr id="5122" name="Picture 2" descr="C:\Documents and Settings\PATRICK\Desktop\Plano de Ensino - Ludaterapia e Psicopedagogia\freud-a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6319983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 PSICOPEDAGOGIA NO BRASIL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24936" cy="56372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Psicopedagogia nasceu de uma necessidade: contribuir na busca de soluções para a difícil questão do problema de aprendizagem. Enquanto prática clínica, tem-se transformado em campo de estudos para investigadores interessados no processo de construção do conhecimento e nas dificuldades que se apresentam nessa construção. Como prática preventiva, busca construir uma relação saudável com o conhecimento, de modo a facilitar a sua construção. No momento, a validade da Psicopedagogia, como um corpo teórico organizado, não lhe assegura a qualidade de saber científico, devendo-se fazer realmente ainda muito no sentido de ela sair da esfera da empiria e poder vir a estruturar-se como tal.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429684" cy="528641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Anna Freud, a filha caçula do casal Sigmund e Martha Freud, nasceu no dia 3 de dezembro de 1895, em Viena.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  <a:r>
              <a:rPr lang="pt-BR" dirty="0" smtClean="0"/>
              <a:t>   Anna </a:t>
            </a:r>
            <a:r>
              <a:rPr lang="pt-BR" dirty="0" smtClean="0"/>
              <a:t>iniciou sua vida profissional como professora primária e lecionou durante toda a Primeira Guerra Mundial (1914-1920). Posteriormente, foi pioneira no desenvolvimento da psicanálise de crianças (1923). Seu trabalho teórico abarcou o exame das funções que o ego desempenha no sentido de tornar tolerável a intensidade da ansiedade despertada por idéias e sentimentos penosos, diante das demandas </a:t>
            </a:r>
            <a:r>
              <a:rPr lang="pt-BR" dirty="0" err="1" smtClean="0"/>
              <a:t>pulsionais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pic>
        <p:nvPicPr>
          <p:cNvPr id="6146" name="Picture 2" descr="C:\Documents and Settings\PATRICK\Desktop\Plano de Ensino - Ludaterapia e Psicopedagogia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345" y="4849991"/>
            <a:ext cx="4805373" cy="200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4873752"/>
          </a:xfrm>
        </p:spPr>
        <p:txBody>
          <a:bodyPr/>
          <a:lstStyle/>
          <a:p>
            <a:pPr algn="just"/>
            <a:r>
              <a:rPr lang="pt-BR" dirty="0" smtClean="0"/>
              <a:t>O brincar era uma técnica para produzir um envolvimento emocional </a:t>
            </a:r>
            <a:r>
              <a:rPr lang="pt-BR" dirty="0" smtClean="0"/>
              <a:t>positivo entre </a:t>
            </a:r>
            <a:r>
              <a:rPr lang="pt-BR" dirty="0" smtClean="0"/>
              <a:t>a criança e o analista, e assim, tornar possível a terapia propriamente dita.</a:t>
            </a:r>
            <a:endParaRPr lang="pt-BR" dirty="0"/>
          </a:p>
        </p:txBody>
      </p:sp>
      <p:pic>
        <p:nvPicPr>
          <p:cNvPr id="7170" name="Picture 2" descr="C:\Documents and Settings\PATRICK\Desktop\Plano de Ensino - Ludaterapia e Psicopedagogia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5715040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501122" cy="4873752"/>
          </a:xfrm>
        </p:spPr>
        <p:txBody>
          <a:bodyPr/>
          <a:lstStyle/>
          <a:p>
            <a:pPr algn="just"/>
            <a:r>
              <a:rPr lang="pt-BR" dirty="0" smtClean="0"/>
              <a:t>Já Melanie Klein (1970) desenvolveu uma abordagem distinta, mas também </a:t>
            </a:r>
            <a:r>
              <a:rPr lang="pt-BR" dirty="0" smtClean="0"/>
              <a:t>fundamentada nas </a:t>
            </a:r>
            <a:r>
              <a:rPr lang="pt-BR" dirty="0" smtClean="0"/>
              <a:t>teorias de Sigmund Freud. Klein acreditava que as atividades lúdicas da criança eram </a:t>
            </a:r>
            <a:r>
              <a:rPr lang="pt-BR" dirty="0" smtClean="0"/>
              <a:t>tão importantes </a:t>
            </a:r>
            <a:r>
              <a:rPr lang="pt-BR" dirty="0" smtClean="0"/>
              <a:t>quanto as associações livres da terapia com adultos. Desta forma, poderiam </a:t>
            </a:r>
            <a:r>
              <a:rPr lang="pt-BR" dirty="0" smtClean="0"/>
              <a:t>ser interpretadas </a:t>
            </a:r>
            <a:r>
              <a:rPr lang="pt-BR" dirty="0" smtClean="0"/>
              <a:t>para a criança.</a:t>
            </a:r>
            <a:endParaRPr lang="pt-BR" dirty="0"/>
          </a:p>
        </p:txBody>
      </p:sp>
      <p:pic>
        <p:nvPicPr>
          <p:cNvPr id="8194" name="Picture 2" descr="C:\Documents and Settings\PATRICK\Desktop\Plano de Ensino - Ludaterapia e Psicopedagogia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88506"/>
            <a:ext cx="5715040" cy="3769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4873752"/>
          </a:xfrm>
        </p:spPr>
        <p:txBody>
          <a:bodyPr/>
          <a:lstStyle/>
          <a:p>
            <a:pPr algn="just"/>
            <a:r>
              <a:rPr lang="pt-BR" dirty="0" smtClean="0"/>
              <a:t>Esta abordagem foi denominada de </a:t>
            </a:r>
            <a:r>
              <a:rPr lang="pt-BR" dirty="0" err="1" smtClean="0"/>
              <a:t>Ludoanálise</a:t>
            </a:r>
            <a:r>
              <a:rPr lang="pt-BR" dirty="0" smtClean="0"/>
              <a:t> e buscava reduzir </a:t>
            </a:r>
            <a:r>
              <a:rPr lang="pt-BR" dirty="0" smtClean="0"/>
              <a:t>a ansiedade </a:t>
            </a:r>
            <a:r>
              <a:rPr lang="pt-BR" dirty="0" smtClean="0"/>
              <a:t>da criança e, assim, dar-lhe uma noção do valor da análise para ela. Para </a:t>
            </a:r>
            <a:r>
              <a:rPr lang="pt-BR" dirty="0" err="1" smtClean="0"/>
              <a:t>Dorfman</a:t>
            </a:r>
            <a:r>
              <a:rPr lang="pt-BR" dirty="0" smtClean="0"/>
              <a:t> (1992</a:t>
            </a:r>
            <a:r>
              <a:rPr lang="pt-BR" dirty="0" smtClean="0"/>
              <a:t>), este </a:t>
            </a:r>
            <a:r>
              <a:rPr lang="pt-BR" dirty="0" smtClean="0"/>
              <a:t>processo se caracterizava por um mergulho um tanto precoce em interpretações profundas </a:t>
            </a:r>
            <a:r>
              <a:rPr lang="pt-BR" dirty="0" smtClean="0"/>
              <a:t>do comportamento </a:t>
            </a:r>
            <a:r>
              <a:rPr lang="pt-BR" dirty="0" smtClean="0"/>
              <a:t>infantil.</a:t>
            </a:r>
            <a:endParaRPr lang="pt-BR" dirty="0"/>
          </a:p>
        </p:txBody>
      </p:sp>
      <p:pic>
        <p:nvPicPr>
          <p:cNvPr id="9218" name="Picture 2" descr="C:\Documents and Settings\PATRICK\Desktop\Plano de Ensino - Ludaterapia e Psicopedagogi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81438"/>
            <a:ext cx="3214710" cy="3876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115328" cy="4873752"/>
          </a:xfrm>
        </p:spPr>
        <p:txBody>
          <a:bodyPr/>
          <a:lstStyle/>
          <a:p>
            <a:pPr algn="just"/>
            <a:r>
              <a:rPr lang="pt-BR" dirty="0" err="1" smtClean="0"/>
              <a:t>Taft</a:t>
            </a:r>
            <a:r>
              <a:rPr lang="pt-BR" dirty="0" smtClean="0"/>
              <a:t> e Allen foram grandes colaboradores na aplicação das teorias de </a:t>
            </a:r>
            <a:r>
              <a:rPr lang="pt-BR" dirty="0" err="1" smtClean="0"/>
              <a:t>Rank</a:t>
            </a:r>
            <a:r>
              <a:rPr lang="pt-BR" dirty="0" smtClean="0"/>
              <a:t> à </a:t>
            </a:r>
            <a:r>
              <a:rPr lang="pt-BR" dirty="0" err="1" smtClean="0"/>
              <a:t>Ludoterapia</a:t>
            </a:r>
            <a:r>
              <a:rPr lang="pt-BR" dirty="0" smtClean="0"/>
              <a:t>. Uma </a:t>
            </a:r>
            <a:r>
              <a:rPr lang="pt-BR" dirty="0" smtClean="0"/>
              <a:t>das características essenciais da terapia </a:t>
            </a:r>
            <a:r>
              <a:rPr lang="pt-BR" dirty="0" err="1" smtClean="0"/>
              <a:t>rankiana</a:t>
            </a:r>
            <a:r>
              <a:rPr lang="pt-BR" dirty="0" smtClean="0"/>
              <a:t>, ou também chamada de terapia </a:t>
            </a:r>
            <a:r>
              <a:rPr lang="pt-BR" dirty="0" smtClean="0"/>
              <a:t>de relacionamento</a:t>
            </a:r>
            <a:r>
              <a:rPr lang="pt-BR" dirty="0" smtClean="0"/>
              <a:t>, é sua concepção de um certo tipo de relação terapêutica que, por si só, poderia </a:t>
            </a:r>
            <a:r>
              <a:rPr lang="pt-BR" dirty="0" smtClean="0"/>
              <a:t>ser curativa</a:t>
            </a:r>
            <a:r>
              <a:rPr lang="pt-BR" dirty="0" smtClean="0"/>
              <a:t>, uma vez que é importante para o paciente retomar suas etapas do desenvolvimento </a:t>
            </a:r>
            <a:r>
              <a:rPr lang="pt-BR" dirty="0" smtClean="0"/>
              <a:t>e reviver </a:t>
            </a:r>
            <a:r>
              <a:rPr lang="pt-BR" dirty="0" smtClean="0"/>
              <a:t>relações emocionais anteriores dentro da hora analítica.</a:t>
            </a:r>
            <a:endParaRPr lang="pt-BR" dirty="0"/>
          </a:p>
        </p:txBody>
      </p:sp>
      <p:pic>
        <p:nvPicPr>
          <p:cNvPr id="10242" name="Picture 2" descr="C:\Documents and Settings\PATRICK\Desktop\Plano de Ensino - Ludaterapia e Psicopedagogia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31811"/>
            <a:ext cx="4714908" cy="312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358246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Esta abordagem </a:t>
            </a:r>
            <a:r>
              <a:rPr lang="pt-BR" dirty="0" smtClean="0"/>
              <a:t>terapêutica preocupava-se </a:t>
            </a:r>
            <a:r>
              <a:rPr lang="pt-BR" dirty="0" smtClean="0"/>
              <a:t>com os problemas emocionais da forma como eles se apresentavam no </a:t>
            </a:r>
            <a:r>
              <a:rPr lang="pt-BR" dirty="0" smtClean="0"/>
              <a:t>presente imediato</a:t>
            </a:r>
            <a:r>
              <a:rPr lang="pt-BR" dirty="0" smtClean="0"/>
              <a:t>, seja qual fosse sua história. Nesta perspectiva, o esforço de recuperar o passado não </a:t>
            </a:r>
            <a:r>
              <a:rPr lang="pt-BR" dirty="0" smtClean="0"/>
              <a:t>era particularmente </a:t>
            </a:r>
            <a:r>
              <a:rPr lang="pt-BR" dirty="0" smtClean="0"/>
              <a:t>útil, pois se acreditava que o paciente já estava ligado demais ao passado e </a:t>
            </a:r>
            <a:r>
              <a:rPr lang="pt-BR" dirty="0" smtClean="0"/>
              <a:t>muito pouco </a:t>
            </a:r>
            <a:r>
              <a:rPr lang="pt-BR" dirty="0" smtClean="0"/>
              <a:t>apto a viver o aqui e agora. Assim, o terapeuta não buscava ajudar o paciente a repetir </a:t>
            </a:r>
            <a:r>
              <a:rPr lang="pt-BR" dirty="0" smtClean="0"/>
              <a:t>fases específicas </a:t>
            </a:r>
            <a:r>
              <a:rPr lang="pt-BR" dirty="0" smtClean="0"/>
              <a:t>do desenvolvimento, mas sim, começava do ponto onde o paciente estava.</a:t>
            </a:r>
            <a:endParaRPr lang="pt-BR" dirty="0"/>
          </a:p>
        </p:txBody>
      </p:sp>
      <p:pic>
        <p:nvPicPr>
          <p:cNvPr id="11266" name="Picture 2" descr="C:\Documents and Settings\PATRICK\Desktop\Plano de Ensino - Ludaterapia e Psicopedagogia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160323"/>
            <a:ext cx="4071966" cy="26976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4873752"/>
          </a:xfrm>
        </p:spPr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dirty="0" smtClean="0"/>
              <a:t>hora terapêutica </a:t>
            </a:r>
            <a:r>
              <a:rPr lang="pt-BR" dirty="0" smtClean="0"/>
              <a:t>era concebida como uma concentrada experiência de crescimento, quando a </a:t>
            </a:r>
            <a:r>
              <a:rPr lang="pt-BR" dirty="0" smtClean="0"/>
              <a:t>criança gradativamente </a:t>
            </a:r>
            <a:r>
              <a:rPr lang="pt-BR" dirty="0" smtClean="0"/>
              <a:t>poderia perceber-se como uma pessoa que, em si própria, era uma fonte de </a:t>
            </a:r>
            <a:r>
              <a:rPr lang="pt-BR" dirty="0" smtClean="0"/>
              <a:t>impulsos (In </a:t>
            </a:r>
            <a:r>
              <a:rPr lang="pt-BR" dirty="0" err="1" smtClean="0"/>
              <a:t>Dorfman</a:t>
            </a:r>
            <a:r>
              <a:rPr lang="pt-BR" dirty="0" smtClean="0"/>
              <a:t>,1992).</a:t>
            </a:r>
            <a:endParaRPr lang="pt-BR" dirty="0"/>
          </a:p>
        </p:txBody>
      </p:sp>
      <p:pic>
        <p:nvPicPr>
          <p:cNvPr id="12290" name="Picture 2" descr="C:\Documents and Settings\PATRICK\Desktop\Plano de Ensino - Ludaterapia e Psicopedagogia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1"/>
            <a:ext cx="6072230" cy="454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Os fundamentos da psicoterapia na Abordagem Centrada na Pessoa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Documents and Settings\PATRICK\Desktop\Plano de Ensino - Ludaterapia e Psicopedagogia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82490"/>
            <a:ext cx="4643470" cy="51755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143932" cy="4873752"/>
          </a:xfrm>
        </p:spPr>
        <p:txBody>
          <a:bodyPr/>
          <a:lstStyle/>
          <a:p>
            <a:pPr algn="just"/>
            <a:r>
              <a:rPr lang="pt-BR" dirty="0" smtClean="0"/>
              <a:t>Na Abordagem Centrada na Pessoa, o terapeuta atua como facilitador do processo </a:t>
            </a:r>
            <a:r>
              <a:rPr lang="pt-BR" dirty="0" smtClean="0"/>
              <a:t>de desenvolvimento </a:t>
            </a:r>
            <a:r>
              <a:rPr lang="pt-BR" dirty="0" smtClean="0"/>
              <a:t>do cliente. Rogers preferiu adotar o termo cliente para evitar a denotação </a:t>
            </a:r>
            <a:r>
              <a:rPr lang="pt-BR" dirty="0" smtClean="0"/>
              <a:t>de passividade </a:t>
            </a:r>
            <a:r>
              <a:rPr lang="pt-BR" dirty="0" smtClean="0"/>
              <a:t>expressa pela palavra paciente. A terapia é centrada nas demandas e no ritmo do </a:t>
            </a:r>
            <a:r>
              <a:rPr lang="pt-BR" dirty="0" smtClean="0"/>
              <a:t>cliente, não </a:t>
            </a:r>
            <a:r>
              <a:rPr lang="pt-BR" dirty="0" smtClean="0"/>
              <a:t>sendo conduzida pelo terapeuta, baseando-se no princípio da </a:t>
            </a:r>
            <a:r>
              <a:rPr lang="pt-BR" dirty="0" err="1" smtClean="0"/>
              <a:t>não-diretividade</a:t>
            </a:r>
            <a:r>
              <a:rPr lang="pt-BR" dirty="0" smtClean="0"/>
              <a:t> (Rogers, 1992).</a:t>
            </a:r>
            <a:endParaRPr lang="pt-BR" dirty="0"/>
          </a:p>
        </p:txBody>
      </p:sp>
      <p:pic>
        <p:nvPicPr>
          <p:cNvPr id="14338" name="Picture 2" descr="C:\Documents and Settings\PATRICK\Desktop\Plano de Ensino - Ludaterapia e Psicopedagogia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429000"/>
            <a:ext cx="451368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143932" cy="4873752"/>
          </a:xfrm>
        </p:spPr>
        <p:txBody>
          <a:bodyPr/>
          <a:lstStyle/>
          <a:p>
            <a:pPr algn="just"/>
            <a:r>
              <a:rPr lang="pt-BR" dirty="0" smtClean="0"/>
              <a:t>Esta abordagem se pauta na crença de que os indivíduos possuem dentro de si </a:t>
            </a:r>
            <a:r>
              <a:rPr lang="pt-BR" dirty="0" smtClean="0"/>
              <a:t>vastos recursos </a:t>
            </a:r>
            <a:r>
              <a:rPr lang="pt-BR" dirty="0" smtClean="0"/>
              <a:t>para </a:t>
            </a:r>
            <a:r>
              <a:rPr lang="pt-BR" dirty="0" err="1" smtClean="0"/>
              <a:t>autocompreensão</a:t>
            </a:r>
            <a:r>
              <a:rPr lang="pt-BR" dirty="0" smtClean="0"/>
              <a:t> e para modificação de seus </a:t>
            </a:r>
            <a:r>
              <a:rPr lang="pt-BR" dirty="0" err="1" smtClean="0"/>
              <a:t>autoconceitos</a:t>
            </a:r>
            <a:r>
              <a:rPr lang="pt-BR" dirty="0" smtClean="0"/>
              <a:t>, de suas atitudes e de </a:t>
            </a:r>
            <a:r>
              <a:rPr lang="pt-BR" dirty="0" smtClean="0"/>
              <a:t>seu comportamento </a:t>
            </a:r>
            <a:r>
              <a:rPr lang="pt-BR" dirty="0" smtClean="0"/>
              <a:t>autônomo. Estes recursos podem ser ativados se houver um clima, de </a:t>
            </a:r>
            <a:r>
              <a:rPr lang="pt-BR" dirty="0" smtClean="0"/>
              <a:t>atitudes psicológicas </a:t>
            </a:r>
            <a:r>
              <a:rPr lang="pt-BR" dirty="0" smtClean="0"/>
              <a:t>facilitadoras. (Rogers, 1983).</a:t>
            </a:r>
            <a:endParaRPr lang="pt-BR" dirty="0"/>
          </a:p>
        </p:txBody>
      </p:sp>
      <p:pic>
        <p:nvPicPr>
          <p:cNvPr id="15362" name="Picture 2" descr="C:\Documents and Settings\PATRICK\Desktop\Plano de Ensino - Ludaterapia e Psicopedagogia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97" y="3500414"/>
            <a:ext cx="8288307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186808" cy="48737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termo </a:t>
            </a:r>
            <a:r>
              <a:rPr lang="pt-BR" sz="2800" i="1" dirty="0" smtClean="0"/>
              <a:t>psicopedagogia</a:t>
            </a:r>
            <a:r>
              <a:rPr lang="pt-BR" sz="2800" dirty="0" smtClean="0"/>
              <a:t> distingue-se em três conotações: como uma </a:t>
            </a:r>
            <a:r>
              <a:rPr lang="pt-BR" sz="2800" i="1" dirty="0" smtClean="0"/>
              <a:t>prática</a:t>
            </a:r>
            <a:r>
              <a:rPr lang="pt-BR" sz="2800" dirty="0" smtClean="0"/>
              <a:t>, como um </a:t>
            </a:r>
            <a:r>
              <a:rPr lang="pt-BR" sz="2800" i="1" dirty="0" smtClean="0"/>
              <a:t>campo de investigação</a:t>
            </a:r>
            <a:r>
              <a:rPr lang="pt-BR" sz="2800" dirty="0" smtClean="0"/>
              <a:t> do ato de aprender e como (pretende-se) um saber </a:t>
            </a:r>
            <a:r>
              <a:rPr lang="pt-BR" sz="2800" i="1" dirty="0" smtClean="0"/>
              <a:t>científico.</a:t>
            </a:r>
            <a:endParaRPr lang="pt-BR" sz="2800" dirty="0"/>
          </a:p>
        </p:txBody>
      </p:sp>
      <p:pic>
        <p:nvPicPr>
          <p:cNvPr id="1026" name="Picture 2" descr="C:\Documents and Settings\Tiago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851634" cy="1296144"/>
          </a:xfrm>
          <a:prstGeom prst="rect">
            <a:avLst/>
          </a:prstGeom>
          <a:noFill/>
        </p:spPr>
      </p:pic>
      <p:pic>
        <p:nvPicPr>
          <p:cNvPr id="1027" name="Picture 3" descr="C:\Documents and Settings\Tiago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77118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643998" cy="4873752"/>
          </a:xfrm>
        </p:spPr>
        <p:txBody>
          <a:bodyPr/>
          <a:lstStyle/>
          <a:p>
            <a:pPr algn="just"/>
            <a:r>
              <a:rPr lang="pt-BR" dirty="0" smtClean="0"/>
              <a:t>A base do atendimento psicoterápico envolve elementos fundamentais que, sem os </a:t>
            </a:r>
            <a:r>
              <a:rPr lang="pt-BR" dirty="0" smtClean="0"/>
              <a:t>quais não </a:t>
            </a:r>
            <a:r>
              <a:rPr lang="pt-BR" dirty="0" smtClean="0"/>
              <a:t>se faz possível uma verdadeira facilitação do cliente. Esses elementos são baseados </a:t>
            </a:r>
            <a:r>
              <a:rPr lang="pt-BR" dirty="0" smtClean="0"/>
              <a:t>na confiança </a:t>
            </a:r>
            <a:r>
              <a:rPr lang="pt-BR" dirty="0" smtClean="0"/>
              <a:t>de que o ser humano é essencialmente bom, positivo, e que nele existe uma tendência </a:t>
            </a:r>
            <a:r>
              <a:rPr lang="pt-BR" dirty="0" smtClean="0"/>
              <a:t>à realização </a:t>
            </a:r>
            <a:r>
              <a:rPr lang="pt-BR" dirty="0" smtClean="0"/>
              <a:t>e ao crescimento, chamada tendência </a:t>
            </a:r>
            <a:r>
              <a:rPr lang="pt-BR" dirty="0" err="1" smtClean="0"/>
              <a:t>atualizante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6386" name="Picture 2" descr="C:\Documents and Settings\PATRICK\Desktop\Plano de Ensino - Ludaterapia e Psicopedagogia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72861"/>
            <a:ext cx="4786346" cy="3585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Os Princípios da </a:t>
            </a:r>
            <a:r>
              <a:rPr lang="pt-BR" dirty="0" err="1" smtClean="0">
                <a:solidFill>
                  <a:schemeClr val="tx1"/>
                </a:solidFill>
              </a:rPr>
              <a:t>Ludoterapia</a:t>
            </a:r>
            <a:r>
              <a:rPr lang="pt-BR" dirty="0" smtClean="0">
                <a:solidFill>
                  <a:schemeClr val="tx1"/>
                </a:solidFill>
              </a:rPr>
              <a:t> Centrada no Cliente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Documents and Settings\PATRICK\Desktop\Plano de Ensino - Ludaterapia e Psicopedagogia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29321" cy="5143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429684" cy="4873752"/>
          </a:xfrm>
        </p:spPr>
        <p:txBody>
          <a:bodyPr/>
          <a:lstStyle/>
          <a:p>
            <a:pPr algn="just"/>
            <a:r>
              <a:rPr lang="pt-BR" dirty="0" err="1" smtClean="0"/>
              <a:t>Axline</a:t>
            </a:r>
            <a:r>
              <a:rPr lang="pt-BR" dirty="0" smtClean="0"/>
              <a:t> (1982) estabelece princípios que ajudam a orientar o terapeuta na experiência com </a:t>
            </a:r>
            <a:r>
              <a:rPr lang="pt-BR" dirty="0" smtClean="0"/>
              <a:t>a criança</a:t>
            </a:r>
            <a:r>
              <a:rPr lang="pt-BR" dirty="0" smtClean="0"/>
              <a:t>. Esses princípios são demonstrados através da relação que se estabelece entre a criança e </a:t>
            </a:r>
            <a:r>
              <a:rPr lang="pt-BR" dirty="0" smtClean="0"/>
              <a:t>o terapeuta</a:t>
            </a:r>
            <a:r>
              <a:rPr lang="pt-BR" dirty="0" smtClean="0"/>
              <a:t>. Desta forma, trata-se mais de uma ética profissional e de relacionamento do </a:t>
            </a:r>
            <a:r>
              <a:rPr lang="pt-BR" dirty="0" smtClean="0"/>
              <a:t>que especificamente </a:t>
            </a:r>
            <a:r>
              <a:rPr lang="pt-BR" dirty="0" smtClean="0"/>
              <a:t>uma técnica. Eis os oito princípios propostos por </a:t>
            </a:r>
            <a:r>
              <a:rPr lang="pt-BR" dirty="0" err="1" smtClean="0"/>
              <a:t>Axline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18434" name="Picture 2" descr="C:\Documents and Settings\PATRICK\Desktop\Plano de Ensino - Ludaterapia e Psicopedagogia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1704975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0" y="6488668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Virginia </a:t>
            </a:r>
            <a:r>
              <a:rPr lang="pt-BR" b="1" dirty="0" err="1" smtClean="0"/>
              <a:t>Mae</a:t>
            </a:r>
            <a:r>
              <a:rPr lang="pt-BR" b="1" dirty="0" smtClean="0"/>
              <a:t> </a:t>
            </a:r>
            <a:r>
              <a:rPr lang="pt-BR" b="1" dirty="0" err="1" smtClean="0"/>
              <a:t>Axline</a:t>
            </a:r>
            <a:r>
              <a:rPr lang="pt-BR" dirty="0" smtClean="0"/>
              <a:t> (1911–1988)</a:t>
            </a:r>
            <a:endParaRPr lang="pt-BR" dirty="0"/>
          </a:p>
        </p:txBody>
      </p:sp>
    </p:spTree>
  </p:cSld>
  <p:clrMapOvr>
    <a:masterClrMapping/>
  </p:clrMapOvr>
  <p:transition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115328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Acolhida amistosa – O terapeuta deve desenvolver um amistoso e cálido </a:t>
            </a:r>
            <a:r>
              <a:rPr lang="pt-BR" dirty="0" err="1" smtClean="0"/>
              <a:t>rapport</a:t>
            </a:r>
            <a:r>
              <a:rPr lang="pt-BR" dirty="0" smtClean="0"/>
              <a:t>, de </a:t>
            </a:r>
            <a:r>
              <a:rPr lang="pt-BR" dirty="0" smtClean="0"/>
              <a:t>modo que </a:t>
            </a:r>
            <a:r>
              <a:rPr lang="pt-BR" dirty="0" smtClean="0"/>
              <a:t>se estabeleça uma aproximação. É importante que o terapeuta deseje trabalhar com </a:t>
            </a:r>
            <a:r>
              <a:rPr lang="pt-BR" dirty="0" smtClean="0"/>
              <a:t>crianças para </a:t>
            </a:r>
            <a:r>
              <a:rPr lang="pt-BR" dirty="0" smtClean="0"/>
              <a:t>que consiga de forma natural e congruente desenvolver este ambiente de acolhida. </a:t>
            </a:r>
            <a:r>
              <a:rPr lang="pt-BR" dirty="0" smtClean="0"/>
              <a:t>Cabe chamar </a:t>
            </a:r>
            <a:r>
              <a:rPr lang="pt-BR" dirty="0" smtClean="0"/>
              <a:t>a atenção para a necessidade de o terapeuta evitar seduzir a criança, tentando </a:t>
            </a:r>
            <a:r>
              <a:rPr lang="pt-BR" dirty="0" smtClean="0"/>
              <a:t>convencê-la que </a:t>
            </a:r>
            <a:r>
              <a:rPr lang="pt-BR" dirty="0" smtClean="0"/>
              <a:t>a sala é boa ou divertida, por exemplo, imprimindo assim sua impressão pessoal.</a:t>
            </a:r>
            <a:endParaRPr lang="pt-BR" dirty="0"/>
          </a:p>
        </p:txBody>
      </p:sp>
      <p:pic>
        <p:nvPicPr>
          <p:cNvPr id="19458" name="Picture 2" descr="C:\Documents and Settings\PATRICK\Desktop\Plano de Ensino - Ludaterapia e Psicopedagogia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968485"/>
            <a:ext cx="3857652" cy="2889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358246" cy="4873752"/>
          </a:xfrm>
        </p:spPr>
        <p:txBody>
          <a:bodyPr/>
          <a:lstStyle/>
          <a:p>
            <a:pPr algn="just"/>
            <a:r>
              <a:rPr lang="pt-BR" dirty="0" smtClean="0"/>
              <a:t>Aceitação – Cabe ao terapeuta aceitar a criança exatamente como ela é, pois esta </a:t>
            </a:r>
            <a:r>
              <a:rPr lang="pt-BR" dirty="0" smtClean="0"/>
              <a:t>não escolheu </a:t>
            </a:r>
            <a:r>
              <a:rPr lang="pt-BR" dirty="0" smtClean="0"/>
              <a:t>sua realidade, sua família, sua condição social. Independente de suas características, </a:t>
            </a:r>
            <a:r>
              <a:rPr lang="pt-BR" dirty="0" smtClean="0"/>
              <a:t>a criança </a:t>
            </a:r>
            <a:r>
              <a:rPr lang="pt-BR" dirty="0" smtClean="0"/>
              <a:t>deve ser aceita pelo fato de ser uma pessoa.</a:t>
            </a:r>
            <a:endParaRPr lang="pt-BR" dirty="0"/>
          </a:p>
        </p:txBody>
      </p:sp>
      <p:pic>
        <p:nvPicPr>
          <p:cNvPr id="20482" name="Picture 2" descr="C:\Documents and Settings\PATRICK\Desktop\Plano de Ensino - Ludaterapia e Psicopedagogia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847450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58204" cy="4873752"/>
          </a:xfrm>
        </p:spPr>
        <p:txBody>
          <a:bodyPr/>
          <a:lstStyle/>
          <a:p>
            <a:pPr algn="just"/>
            <a:r>
              <a:rPr lang="pt-BR" dirty="0" smtClean="0"/>
              <a:t>Permissão – Estabelecer uma sensação de permissividade no relacionamento, deixando </a:t>
            </a:r>
            <a:r>
              <a:rPr lang="pt-BR" dirty="0" smtClean="0"/>
              <a:t>a criança </a:t>
            </a:r>
            <a:r>
              <a:rPr lang="pt-BR" dirty="0" smtClean="0"/>
              <a:t>livre para expressar os seus sentimentos. A hora terapêutica é a hora da criança, para ela </a:t>
            </a:r>
            <a:r>
              <a:rPr lang="pt-BR" dirty="0" smtClean="0"/>
              <a:t>a use </a:t>
            </a:r>
            <a:r>
              <a:rPr lang="pt-BR" dirty="0" smtClean="0"/>
              <a:t>como quiser.</a:t>
            </a:r>
            <a:endParaRPr lang="pt-BR" dirty="0"/>
          </a:p>
        </p:txBody>
      </p:sp>
      <p:pic>
        <p:nvPicPr>
          <p:cNvPr id="21506" name="Picture 2" descr="C:\Documents and Settings\PATRICK\Desktop\Plano de Ensino - Ludaterapia e Psicopedagogia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36897"/>
            <a:ext cx="6643734" cy="4421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143932" cy="4873752"/>
          </a:xfrm>
        </p:spPr>
        <p:txBody>
          <a:bodyPr/>
          <a:lstStyle/>
          <a:p>
            <a:pPr algn="just"/>
            <a:r>
              <a:rPr lang="pt-BR" dirty="0" smtClean="0"/>
              <a:t>Reflexo de sentimentos – O terapeuta deve estar sempre alerta para identificar </a:t>
            </a:r>
            <a:r>
              <a:rPr lang="pt-BR" dirty="0" smtClean="0"/>
              <a:t>os sentimentos </a:t>
            </a:r>
            <a:r>
              <a:rPr lang="pt-BR" dirty="0" smtClean="0"/>
              <a:t>expressos pela criança e para refleti-los, de tal forma que ela adquira </a:t>
            </a:r>
            <a:r>
              <a:rPr lang="pt-BR" dirty="0" smtClean="0"/>
              <a:t>conhecimento sobre </a:t>
            </a:r>
            <a:r>
              <a:rPr lang="pt-BR" dirty="0" smtClean="0"/>
              <a:t>o seu comportamento.</a:t>
            </a:r>
            <a:endParaRPr lang="pt-BR" dirty="0"/>
          </a:p>
        </p:txBody>
      </p:sp>
      <p:pic>
        <p:nvPicPr>
          <p:cNvPr id="22530" name="Picture 2" descr="C:\Documents and Settings\PATRICK\Desktop\Plano de Ensino - Ludaterapia e Psicopedagogia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992006" cy="435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86808" cy="4873752"/>
          </a:xfrm>
        </p:spPr>
        <p:txBody>
          <a:bodyPr/>
          <a:lstStyle/>
          <a:p>
            <a:pPr algn="just"/>
            <a:r>
              <a:rPr lang="pt-BR" dirty="0" smtClean="0"/>
              <a:t>Consideração positiva – O terapeuta mantém profundo respeito pela capacidade da </a:t>
            </a:r>
            <a:r>
              <a:rPr lang="pt-BR" dirty="0" smtClean="0"/>
              <a:t>criança em </a:t>
            </a:r>
            <a:r>
              <a:rPr lang="pt-BR" dirty="0" smtClean="0"/>
              <a:t>resolver seus próprios problemas, dando-lhe oportunidade para isso.</a:t>
            </a:r>
            <a:endParaRPr lang="pt-BR" dirty="0"/>
          </a:p>
        </p:txBody>
      </p:sp>
      <p:pic>
        <p:nvPicPr>
          <p:cNvPr id="23554" name="Picture 2" descr="C:\Documents and Settings\PATRICK\Desktop\Plano de Ensino - Ludaterapia e Psicopedagogia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60459"/>
            <a:ext cx="5143536" cy="48975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572560" cy="4873752"/>
          </a:xfrm>
        </p:spPr>
        <p:txBody>
          <a:bodyPr/>
          <a:lstStyle/>
          <a:p>
            <a:r>
              <a:rPr lang="pt-BR" dirty="0" smtClean="0"/>
              <a:t>Não </a:t>
            </a:r>
            <a:r>
              <a:rPr lang="pt-BR" dirty="0" err="1" smtClean="0"/>
              <a:t>diretividade</a:t>
            </a:r>
            <a:r>
              <a:rPr lang="pt-BR" dirty="0" smtClean="0"/>
              <a:t> – O terapeuta não deve, nem precisa, dirigir ações ou conversas </a:t>
            </a:r>
            <a:r>
              <a:rPr lang="pt-BR" dirty="0" smtClean="0"/>
              <a:t>da criança</a:t>
            </a:r>
            <a:r>
              <a:rPr lang="pt-BR" dirty="0" smtClean="0"/>
              <a:t>. O cliente indica o caminho e o terapeuta o segue.</a:t>
            </a:r>
            <a:endParaRPr lang="pt-BR" dirty="0"/>
          </a:p>
        </p:txBody>
      </p:sp>
      <p:pic>
        <p:nvPicPr>
          <p:cNvPr id="24578" name="Picture 2" descr="C:\Documents and Settings\PATRICK\Desktop\Plano de Ensino - Ludaterapia e Psicopedagogia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477013" cy="4857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358246" cy="4873752"/>
          </a:xfrm>
        </p:spPr>
        <p:txBody>
          <a:bodyPr/>
          <a:lstStyle/>
          <a:p>
            <a:pPr algn="just"/>
            <a:r>
              <a:rPr lang="pt-BR" dirty="0" smtClean="0"/>
              <a:t>Respeito ao ritmo pessoal – O terapeuta não tenta abreviar a duração da terapia. Deve </a:t>
            </a:r>
            <a:r>
              <a:rPr lang="pt-BR" dirty="0" smtClean="0"/>
              <a:t>se dispor </a:t>
            </a:r>
            <a:r>
              <a:rPr lang="pt-BR" dirty="0" smtClean="0"/>
              <a:t>a aceitar o ritmo que a criança escolher, sem tentar apressar ou retardar nenhum aspecto </a:t>
            </a:r>
            <a:r>
              <a:rPr lang="pt-BR" dirty="0" smtClean="0"/>
              <a:t>do processo </a:t>
            </a:r>
            <a:r>
              <a:rPr lang="pt-BR" dirty="0" smtClean="0"/>
              <a:t>terapêutico.</a:t>
            </a:r>
            <a:endParaRPr lang="pt-BR" dirty="0"/>
          </a:p>
        </p:txBody>
      </p:sp>
      <p:pic>
        <p:nvPicPr>
          <p:cNvPr id="25602" name="Picture 2" descr="C:\Documents and Settings\PATRICK\Desktop\Plano de Ensino - Ludaterapia e Psicopedagogia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35122"/>
            <a:ext cx="6572296" cy="492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496944" cy="61412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Esse termo, por vezes, na literatura, é tratado como sinônimo de outros. De acordo com Maria Regina Maluf (1991), "a literatura atual permite que sejam tratados como equivalentes as denominações Psicologia Educacional, Psicologia Escolar e Psicopedagogia". Segundo essa autora, os objetos de estudo não apresentam diferenças que justifiquem serem tratados como áreas discretas, pois "há entre elas uma unidade, embora não propriamente a mesma identidade" (1991, p. 4). Afirma também M. R. Maluf que, do ponto de vista da atuação profissional, o psicólogo educacional, o psicólogo escolar e o psicopedagogo desempenham papéis semelhantes (cf. Maluf, 1991).</a:t>
            </a:r>
            <a:endParaRPr lang="pt-BR" dirty="0"/>
          </a:p>
        </p:txBody>
      </p:sp>
      <p:pic>
        <p:nvPicPr>
          <p:cNvPr id="4" name="Picture 2" descr="C:\Documents and Settings\Tiago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1851634" cy="1296144"/>
          </a:xfrm>
          <a:prstGeom prst="rect">
            <a:avLst/>
          </a:prstGeom>
          <a:noFill/>
        </p:spPr>
      </p:pic>
      <p:pic>
        <p:nvPicPr>
          <p:cNvPr id="2050" name="Picture 2" descr="C:\Documents and Settings\Tiago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34876"/>
            <a:ext cx="1584176" cy="21231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429684" cy="4873752"/>
          </a:xfrm>
        </p:spPr>
        <p:txBody>
          <a:bodyPr/>
          <a:lstStyle/>
          <a:p>
            <a:pPr algn="just"/>
            <a:r>
              <a:rPr lang="pt-BR" dirty="0" smtClean="0"/>
              <a:t>Não antecipar preocupações – Estabelecer somente as limitações necessárias </a:t>
            </a:r>
            <a:r>
              <a:rPr lang="pt-BR" dirty="0" smtClean="0"/>
              <a:t>para fundamentar </a:t>
            </a:r>
            <a:r>
              <a:rPr lang="pt-BR" dirty="0" smtClean="0"/>
              <a:t>a terapia no mundo da realidade e fazer a criança consciente de sua </a:t>
            </a:r>
            <a:r>
              <a:rPr lang="pt-BR" dirty="0" smtClean="0"/>
              <a:t>responsabilidade no </a:t>
            </a:r>
            <a:r>
              <a:rPr lang="pt-BR" dirty="0" smtClean="0"/>
              <a:t>relacionamento.</a:t>
            </a:r>
            <a:endParaRPr lang="pt-BR" dirty="0"/>
          </a:p>
        </p:txBody>
      </p:sp>
      <p:pic>
        <p:nvPicPr>
          <p:cNvPr id="26626" name="Picture 2" descr="C:\Documents and Settings\PATRICK\Desktop\Plano de Ensino - Ludaterapia e Psicopedagogia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778"/>
            <a:ext cx="4929222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01122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Referências Bibliográficas</a:t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1122" cy="585789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AXLINE</a:t>
            </a:r>
            <a:r>
              <a:rPr lang="pt-BR" dirty="0" smtClean="0"/>
              <a:t>, V. M. </a:t>
            </a:r>
            <a:r>
              <a:rPr lang="pt-BR" dirty="0" err="1" smtClean="0"/>
              <a:t>Ludoterapia</a:t>
            </a:r>
            <a:r>
              <a:rPr lang="pt-BR" dirty="0" smtClean="0"/>
              <a:t>. </a:t>
            </a:r>
            <a:r>
              <a:rPr lang="pt-BR" dirty="0" err="1" smtClean="0"/>
              <a:t>Interlivros</a:t>
            </a:r>
            <a:r>
              <a:rPr lang="pt-BR" dirty="0" smtClean="0"/>
              <a:t>. Belo Horizonte, 1982.</a:t>
            </a:r>
          </a:p>
          <a:p>
            <a:r>
              <a:rPr lang="pt-BR" dirty="0" err="1" smtClean="0"/>
              <a:t>Dorfman</a:t>
            </a:r>
            <a:r>
              <a:rPr lang="pt-BR" dirty="0" smtClean="0"/>
              <a:t>, E. </a:t>
            </a:r>
            <a:r>
              <a:rPr lang="pt-BR" dirty="0" err="1" smtClean="0"/>
              <a:t>Ludoterapia</a:t>
            </a:r>
            <a:r>
              <a:rPr lang="pt-BR" dirty="0" smtClean="0"/>
              <a:t>. In C. R. Rogers (Org.), Terapia Centrada no Cliente. São Paulo: </a:t>
            </a:r>
            <a:r>
              <a:rPr lang="pt-BR" dirty="0" smtClean="0"/>
              <a:t>Martins Fontes</a:t>
            </a:r>
            <a:r>
              <a:rPr lang="pt-BR" dirty="0" smtClean="0"/>
              <a:t>, 1992.</a:t>
            </a:r>
          </a:p>
          <a:p>
            <a:r>
              <a:rPr lang="pt-BR" dirty="0" smtClean="0"/>
              <a:t>FREUD, Anna. O tratamento psicanalítico de crianças. Rio de Janeiro, Imago, 1971.</a:t>
            </a:r>
          </a:p>
          <a:p>
            <a:r>
              <a:rPr lang="pt-BR" dirty="0" smtClean="0"/>
              <a:t>KLEIN, Melanie. Contribuições à psicanálise. São Paulo, Mestre </a:t>
            </a:r>
            <a:r>
              <a:rPr lang="pt-BR" dirty="0" err="1" smtClean="0"/>
              <a:t>Jou</a:t>
            </a:r>
            <a:r>
              <a:rPr lang="pt-BR" dirty="0" smtClean="0"/>
              <a:t>, 1970.</a:t>
            </a:r>
          </a:p>
          <a:p>
            <a:r>
              <a:rPr lang="en-US" dirty="0" smtClean="0"/>
              <a:t>MOUSTAKAS, C. Children in Play Therapy. New York: </a:t>
            </a:r>
            <a:r>
              <a:rPr lang="en-US" dirty="0" err="1" smtClean="0"/>
              <a:t>Ballantine</a:t>
            </a:r>
            <a:r>
              <a:rPr lang="en-US" dirty="0" smtClean="0"/>
              <a:t> Books, 1953.</a:t>
            </a:r>
          </a:p>
          <a:p>
            <a:r>
              <a:rPr lang="pt-BR" dirty="0" smtClean="0"/>
              <a:t>ROGERS, C. R. e KINGET, M. Psicoterapia e Relações Humanas. </a:t>
            </a:r>
            <a:r>
              <a:rPr lang="pt-BR" dirty="0" err="1" smtClean="0"/>
              <a:t>Vol</a:t>
            </a:r>
            <a:r>
              <a:rPr lang="pt-BR" dirty="0" smtClean="0"/>
              <a:t> 1 e 2. </a:t>
            </a:r>
            <a:r>
              <a:rPr lang="pt-BR" dirty="0" err="1" smtClean="0"/>
              <a:t>Interlivros</a:t>
            </a:r>
            <a:r>
              <a:rPr lang="pt-BR" dirty="0" smtClean="0"/>
              <a:t>. </a:t>
            </a:r>
            <a:r>
              <a:rPr lang="pt-BR" dirty="0" smtClean="0"/>
              <a:t>Belo Horizonte</a:t>
            </a:r>
            <a:r>
              <a:rPr lang="pt-BR" dirty="0" smtClean="0"/>
              <a:t>, 1977.</a:t>
            </a:r>
          </a:p>
          <a:p>
            <a:r>
              <a:rPr lang="pt-BR" dirty="0" smtClean="0"/>
              <a:t>ROGERS, C. R. Um Jeito de ser. São Paulo: EPU, 1983.</a:t>
            </a:r>
          </a:p>
          <a:p>
            <a:r>
              <a:rPr lang="pt-BR" dirty="0" smtClean="0"/>
              <a:t>ROGERS, C. R. Terapia Centrada no Cliente. Martins Fontes, São Paulo, 1992.</a:t>
            </a:r>
          </a:p>
          <a:p>
            <a:r>
              <a:rPr lang="pt-BR" dirty="0" smtClean="0"/>
              <a:t>ROGERS, C. R. As condições necessárias e suficientes para a mudança terapêutica </a:t>
            </a:r>
            <a:r>
              <a:rPr lang="pt-BR" dirty="0" smtClean="0"/>
              <a:t>de personalidade</a:t>
            </a:r>
            <a:r>
              <a:rPr lang="pt-BR" dirty="0" smtClean="0"/>
              <a:t>. In J. K. Wood (Ed.), Abordagem centrada na pessoa (2ª ed.). Vitória, ES: Editora </a:t>
            </a:r>
            <a:r>
              <a:rPr lang="pt-BR" dirty="0" smtClean="0"/>
              <a:t>da Fundação </a:t>
            </a:r>
            <a:r>
              <a:rPr lang="pt-BR" dirty="0" err="1" smtClean="0"/>
              <a:t>Ceciliano</a:t>
            </a:r>
            <a:r>
              <a:rPr lang="pt-BR" dirty="0" smtClean="0"/>
              <a:t> Abel de Almeida, 1995.</a:t>
            </a:r>
          </a:p>
          <a:p>
            <a:r>
              <a:rPr lang="pt-BR" dirty="0" smtClean="0"/>
              <a:t>ROGERS, C. R. Tornar-se pessoa. São Paulo: Martins Fontes, 1997.</a:t>
            </a:r>
          </a:p>
          <a:p>
            <a:r>
              <a:rPr lang="pt-BR" dirty="0" smtClean="0"/>
              <a:t>TAMBARA, N.; FREIRE, E. Terapia centrada no cliente: Teoria e prática: um caminho </a:t>
            </a:r>
            <a:r>
              <a:rPr lang="pt-BR" dirty="0" smtClean="0"/>
              <a:t>sem volta</a:t>
            </a:r>
            <a:r>
              <a:rPr lang="pt-BR" dirty="0" smtClean="0"/>
              <a:t>... Porto Alegre: </a:t>
            </a:r>
            <a:r>
              <a:rPr lang="pt-BR" dirty="0" err="1" smtClean="0"/>
              <a:t>Delphos</a:t>
            </a:r>
            <a:r>
              <a:rPr lang="pt-BR" dirty="0" smtClean="0"/>
              <a:t>, 2007.</a:t>
            </a:r>
            <a:endParaRPr lang="pt-BR" dirty="0"/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-36512" y="116632"/>
            <a:ext cx="8712968" cy="64739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É possível observar, que nem sempre a formação, como ocorre no Brasil, prepara o aluno para uma prática consistente, a qual requer grande conhecimento teórico e compromisso social, implícito na tarefa a que o psicopedagogo se propõe. Tal prática se baseia em conhecimentos de diversas áreas: Psicologia da Aprendizagem, Psicologia Genética, Teorias da Personalidade, Pedagogia, fundamentos de Biologia, fundamentos de (sic) </a:t>
            </a:r>
            <a:r>
              <a:rPr lang="pt-BR" sz="2800" dirty="0" err="1" smtClean="0"/>
              <a:t>Lingüística</a:t>
            </a:r>
            <a:r>
              <a:rPr lang="pt-BR" sz="2800" dirty="0" smtClean="0"/>
              <a:t>, fundamentos de Sociologia, fundamentos de Filosofia, fundamentos de Atendimento Psicopedagógico. Conhecimentos específicos dessas áreas, articulados, alicerçam a prática psicopedagógica.</a:t>
            </a:r>
          </a:p>
          <a:p>
            <a:pPr algn="just"/>
            <a:endParaRPr lang="pt-BR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219256" cy="554461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“...historicamente a Psicopedagogia surgiu na fronteira entre a Pedagogia e Psicologia, a partir das necessidades de atendimentos de crianças com ‘distúrbios de aprendizagem’, consideradas inaptas dentro do sistema educacional convencional" (KIQUEL, 1991, p. 22). " Os </a:t>
            </a:r>
            <a:r>
              <a:rPr lang="pt-BR" u="sng" dirty="0" smtClean="0"/>
              <a:t>fatores etiológicos </a:t>
            </a:r>
            <a:r>
              <a:rPr lang="pt-BR" dirty="0" smtClean="0"/>
              <a:t>utilizados para explicar índices alarmantes do fracasso escolar envolviam quase que exclusivamente fatores individuais como desnutrição, problemas neurológicos, psicológicos, etc. "No Brasil, particularmente durante a década de 70, foi amplamente difundido o rótulo de Disfunção Cerebral Mínima para as crianças que apresentavam, como sintoma proeminente, distúrbios na escolaridade.</a:t>
            </a:r>
          </a:p>
          <a:p>
            <a:endParaRPr lang="pt-BR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268868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FUNDAMENTOS DA PSICOPEDAGOGIA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67600" cy="27404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Origem da Psicopedagogia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7467600" cy="4104456"/>
          </a:xfrm>
        </p:spPr>
        <p:txBody>
          <a:bodyPr/>
          <a:lstStyle/>
          <a:p>
            <a:pPr algn="just"/>
            <a:r>
              <a:rPr lang="pt-BR" dirty="0" smtClean="0"/>
              <a:t>O nascimento da Psicopedagogia ocorreu na Europa do século X X. Todavia, o ano preciso ainda não é um dado consensual na literatura. Segundo Andrade (2004), ele teria acontecido na década de 1920, momento em que se instituiu o primeiro Centro de Psicopedagogia do mundo. Ligado ao pensamento psicanalítico de Lacan, tal centro, de acordo com a autora, fundamentou aquilo que posteriormente foi nomeado de Psicopedagogia Clínica.</a:t>
            </a:r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219256" cy="5925272"/>
          </a:xfrm>
        </p:spPr>
        <p:txBody>
          <a:bodyPr/>
          <a:lstStyle/>
          <a:p>
            <a:pPr algn="just"/>
            <a:r>
              <a:rPr lang="pt-BR" dirty="0" smtClean="0"/>
              <a:t>Foi a Argentina a maior influenciadora da Psicopedagogia brasileira, notadamente a partir dos anos 60, momento em que vários países latinos contavam com governos ditatoriais e vivenciavam a lógica do medo e do silêncio em seus territórios. Por essa razão, a Psicopedagogia chegou até nós de forma clandestina, por </a:t>
            </a:r>
            <a:r>
              <a:rPr lang="pt-BR" dirty="0" err="1" smtClean="0"/>
              <a:t>intermé-dio</a:t>
            </a:r>
            <a:r>
              <a:rPr lang="pt-BR" dirty="0" smtClean="0"/>
              <a:t> de seus exilados políticos (ANDRADE, 2004).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Sob tais influências, igualmente ao que ocorria naquele país, a Psicopedagogia brasileira também se construiu sob um enfoque médico-pedagógico e com uma natureza mais prática do que acadêmica. </a:t>
            </a:r>
            <a:endParaRPr lang="pt-B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Base regulamentar do profissional Psicopedagogo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 Comissão de Educação, Cultura e </a:t>
            </a:r>
            <a:r>
              <a:rPr lang="pt-BR" dirty="0" smtClean="0"/>
              <a:t>Esporte aprovou</a:t>
            </a:r>
            <a:r>
              <a:rPr lang="pt-BR" dirty="0" smtClean="0"/>
              <a:t>, na quarta-feira (16/10), </a:t>
            </a:r>
            <a:r>
              <a:rPr lang="pt-BR" dirty="0" smtClean="0"/>
              <a:t>a regulamentação </a:t>
            </a:r>
            <a:r>
              <a:rPr lang="pt-BR" dirty="0" smtClean="0"/>
              <a:t>da </a:t>
            </a:r>
            <a:r>
              <a:rPr lang="pt-BR" dirty="0" smtClean="0"/>
              <a:t>profissão </a:t>
            </a:r>
            <a:r>
              <a:rPr lang="pt-BR" dirty="0" smtClean="0"/>
              <a:t>de </a:t>
            </a:r>
            <a:r>
              <a:rPr lang="pt-BR" dirty="0" err="1" smtClean="0"/>
              <a:t>Psicopedagogia</a:t>
            </a:r>
            <a:r>
              <a:rPr lang="pt-BR" dirty="0" smtClean="0"/>
              <a:t>. Segundo </a:t>
            </a:r>
            <a:r>
              <a:rPr lang="pt-BR" dirty="0" smtClean="0"/>
              <a:t>o relator do PLC </a:t>
            </a:r>
            <a:r>
              <a:rPr lang="pt-BR" dirty="0" smtClean="0"/>
              <a:t>31/2010, senador </a:t>
            </a:r>
            <a:r>
              <a:rPr lang="pt-BR" dirty="0" err="1" smtClean="0"/>
              <a:t>Randolfe</a:t>
            </a:r>
            <a:r>
              <a:rPr lang="pt-BR" dirty="0" smtClean="0"/>
              <a:t> Rodrigues (PSOL-AP), </a:t>
            </a:r>
            <a:r>
              <a:rPr lang="pt-BR" dirty="0" smtClean="0"/>
              <a:t>só poderão </a:t>
            </a:r>
            <a:r>
              <a:rPr lang="pt-BR" dirty="0" smtClean="0"/>
              <a:t>exercer a </a:t>
            </a:r>
            <a:r>
              <a:rPr lang="pt-BR" dirty="0" err="1" smtClean="0"/>
              <a:t>profi</a:t>
            </a:r>
            <a:r>
              <a:rPr lang="pt-BR" dirty="0" smtClean="0"/>
              <a:t> </a:t>
            </a:r>
            <a:r>
              <a:rPr lang="pt-BR" dirty="0" err="1" smtClean="0"/>
              <a:t>ssão</a:t>
            </a:r>
            <a:r>
              <a:rPr lang="pt-BR" dirty="0" smtClean="0"/>
              <a:t> pessoas </a:t>
            </a:r>
            <a:r>
              <a:rPr lang="pt-BR" dirty="0" smtClean="0"/>
              <a:t>formadas em </a:t>
            </a:r>
            <a:r>
              <a:rPr lang="pt-BR" dirty="0" smtClean="0"/>
              <a:t>Psicologia, Pedagogia ou </a:t>
            </a:r>
            <a:r>
              <a:rPr lang="pt-BR" dirty="0" smtClean="0"/>
              <a:t>licenciatura que </a:t>
            </a:r>
            <a:r>
              <a:rPr lang="pt-BR" dirty="0" smtClean="0"/>
              <a:t>tenham especialização em </a:t>
            </a:r>
            <a:r>
              <a:rPr lang="pt-BR" dirty="0" err="1" smtClean="0"/>
              <a:t>Psicopedagogia</a:t>
            </a:r>
            <a:r>
              <a:rPr lang="pt-BR" dirty="0" smtClean="0"/>
              <a:t>, com </a:t>
            </a:r>
            <a:r>
              <a:rPr lang="pt-BR" dirty="0" smtClean="0"/>
              <a:t>duração mínima de 600 </a:t>
            </a:r>
            <a:r>
              <a:rPr lang="pt-BR" dirty="0" smtClean="0"/>
              <a:t>horas e </a:t>
            </a:r>
            <a:r>
              <a:rPr lang="pt-BR" dirty="0" smtClean="0"/>
              <a:t>carga horária de 80% na </a:t>
            </a:r>
            <a:r>
              <a:rPr lang="pt-BR" dirty="0" smtClean="0"/>
              <a:t>especialidade; e </a:t>
            </a:r>
            <a:r>
              <a:rPr lang="pt-BR" dirty="0" smtClean="0"/>
              <a:t>portadoras de diploma de curso </a:t>
            </a:r>
            <a:r>
              <a:rPr lang="pt-BR" dirty="0" smtClean="0"/>
              <a:t>superior que </a:t>
            </a:r>
            <a:r>
              <a:rPr lang="pt-BR" dirty="0" smtClean="0"/>
              <a:t>já venham exercendo ou tenham </a:t>
            </a:r>
            <a:r>
              <a:rPr lang="pt-BR" dirty="0" smtClean="0"/>
              <a:t>exercido atividades </a:t>
            </a:r>
            <a:r>
              <a:rPr lang="pt-BR" dirty="0" err="1" smtClean="0"/>
              <a:t>profi</a:t>
            </a:r>
            <a:r>
              <a:rPr lang="pt-BR" dirty="0" smtClean="0"/>
              <a:t> </a:t>
            </a:r>
            <a:r>
              <a:rPr lang="pt-BR" dirty="0" err="1" smtClean="0"/>
              <a:t>ssionais</a:t>
            </a:r>
            <a:r>
              <a:rPr lang="pt-BR" dirty="0" smtClean="0"/>
              <a:t> de </a:t>
            </a:r>
            <a:r>
              <a:rPr lang="pt-BR" dirty="0" err="1" smtClean="0"/>
              <a:t>Psicopedagogia</a:t>
            </a:r>
            <a:r>
              <a:rPr lang="pt-BR" dirty="0" smtClean="0"/>
              <a:t> em </a:t>
            </a:r>
            <a:r>
              <a:rPr lang="pt-BR" dirty="0" smtClean="0"/>
              <a:t>entidade pública ou privada. O </a:t>
            </a:r>
            <a:r>
              <a:rPr lang="pt-BR" dirty="0" smtClean="0"/>
              <a:t>profissional </a:t>
            </a:r>
            <a:r>
              <a:rPr lang="pt-BR" dirty="0" smtClean="0"/>
              <a:t>poderá atuar em escolas e </a:t>
            </a:r>
            <a:r>
              <a:rPr lang="pt-BR" dirty="0" smtClean="0"/>
              <a:t>empresas (</a:t>
            </a:r>
            <a:r>
              <a:rPr lang="pt-BR" dirty="0" err="1" smtClean="0"/>
              <a:t>Psicopedagogia</a:t>
            </a:r>
            <a:r>
              <a:rPr lang="pt-BR" dirty="0" smtClean="0"/>
              <a:t> </a:t>
            </a:r>
            <a:r>
              <a:rPr lang="pt-BR" dirty="0" smtClean="0"/>
              <a:t>institucional) e em </a:t>
            </a:r>
            <a:r>
              <a:rPr lang="pt-BR" dirty="0" smtClean="0"/>
              <a:t>clínicas (</a:t>
            </a:r>
            <a:r>
              <a:rPr lang="pt-BR" dirty="0" err="1" smtClean="0"/>
              <a:t>Psicopedagogia</a:t>
            </a:r>
            <a:r>
              <a:rPr lang="pt-BR" dirty="0" smtClean="0"/>
              <a:t> </a:t>
            </a:r>
            <a:r>
              <a:rPr lang="pt-BR" dirty="0" smtClean="0"/>
              <a:t>clínica).</a:t>
            </a:r>
            <a:endParaRPr lang="pt-BR" dirty="0" smtClean="0"/>
          </a:p>
          <a:p>
            <a:pPr algn="just"/>
            <a:r>
              <a:rPr lang="pt-BR" sz="1050" dirty="0" smtClean="0"/>
              <a:t>(PSICOPEDAGOGIA: </a:t>
            </a:r>
            <a:r>
              <a:rPr lang="pt-BR" sz="1050" dirty="0" smtClean="0"/>
              <a:t>APARANDO . </a:t>
            </a:r>
            <a:r>
              <a:rPr lang="pt-BR" sz="1050" dirty="0" smtClean="0"/>
              <a:t>Disponível em: </a:t>
            </a:r>
            <a:r>
              <a:rPr lang="pt-BR" sz="1050" dirty="0" smtClean="0">
                <a:hlinkClick r:id="rId2"/>
              </a:rPr>
              <a:t>http</a:t>
            </a:r>
            <a:r>
              <a:rPr lang="pt-BR" sz="1050" dirty="0" smtClean="0">
                <a:hlinkClick r:id="rId2"/>
              </a:rPr>
              <a:t>://</a:t>
            </a:r>
            <a:r>
              <a:rPr lang="pt-BR" sz="1050" dirty="0" smtClean="0">
                <a:hlinkClick r:id="rId2"/>
              </a:rPr>
              <a:t>www.senado.leg.br/senadores/senador/cyromiranda/ce/Jornal%20CE%20-</a:t>
            </a:r>
            <a:r>
              <a:rPr lang="pt-BR" sz="1050" dirty="0" smtClean="0">
                <a:hlinkClick r:id="rId2"/>
              </a:rPr>
              <a:t>%20Ano%202013%20-%2031.</a:t>
            </a:r>
            <a:r>
              <a:rPr lang="pt-BR" sz="1050" dirty="0" err="1" smtClean="0">
                <a:hlinkClick r:id="rId2"/>
              </a:rPr>
              <a:t>pdf</a:t>
            </a:r>
            <a:r>
              <a:rPr lang="pt-BR" sz="1050" dirty="0" smtClean="0">
                <a:hlinkClick r:id="rId2"/>
              </a:rPr>
              <a:t> </a:t>
            </a:r>
            <a:r>
              <a:rPr lang="pt-BR" sz="1050" dirty="0" smtClean="0"/>
              <a:t> </a:t>
            </a:r>
            <a:r>
              <a:rPr lang="pt-BR" sz="1050" dirty="0" smtClean="0"/>
              <a:t>Acesso em: 28 ago 2014).</a:t>
            </a:r>
            <a:endParaRPr lang="pt-BR" sz="105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2836</Words>
  <Application>Microsoft Office PowerPoint</Application>
  <PresentationFormat>Apresentação na tela (4:3)</PresentationFormat>
  <Paragraphs>73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Balcão Envidraçado</vt:lpstr>
      <vt:lpstr>LUDOTERAPIA  E PSICOPEDAGOGIA</vt:lpstr>
      <vt:lpstr>A PSICOPEDAGOGIA NO BRASIL </vt:lpstr>
      <vt:lpstr>Slide 3</vt:lpstr>
      <vt:lpstr>Slide 4</vt:lpstr>
      <vt:lpstr>Slide 5</vt:lpstr>
      <vt:lpstr>Slide 6</vt:lpstr>
      <vt:lpstr>Origem da Psicopedagogia</vt:lpstr>
      <vt:lpstr>Slide 8</vt:lpstr>
      <vt:lpstr>Base regulamentar do profissional Psicopedagogo</vt:lpstr>
      <vt:lpstr>TEORIAS QUE EMBASAM O TRABALHO PSICOPEDAGÓGICO</vt:lpstr>
      <vt:lpstr>Slide 11</vt:lpstr>
      <vt:lpstr>Slide 12</vt:lpstr>
      <vt:lpstr>O CAMPO DE ATUAÇÃO DA PSICOPEDAGOGIA </vt:lpstr>
      <vt:lpstr>Slide 14</vt:lpstr>
      <vt:lpstr>LUDOTERAPIA</vt:lpstr>
      <vt:lpstr>Slide 16</vt:lpstr>
      <vt:lpstr>Slide 17</vt:lpstr>
      <vt:lpstr>Origens da Ludoterapia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Os fundamentos da psicoterapia na Abordagem Centrada na Pessoa</vt:lpstr>
      <vt:lpstr>Slide 28</vt:lpstr>
      <vt:lpstr>Slide 29</vt:lpstr>
      <vt:lpstr>Slide 30</vt:lpstr>
      <vt:lpstr>Os Princípios da Ludoterapia Centrada no Cliente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Referências Bibliográficas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E INTERVENÇÃO EM PSICOPEDAGOGIA</dc:title>
  <dc:creator>Tiago</dc:creator>
  <cp:lastModifiedBy>GIBSON TI</cp:lastModifiedBy>
  <cp:revision>36</cp:revision>
  <dcterms:created xsi:type="dcterms:W3CDTF">2012-07-26T14:19:38Z</dcterms:created>
  <dcterms:modified xsi:type="dcterms:W3CDTF">2014-08-29T01:53:48Z</dcterms:modified>
</cp:coreProperties>
</file>