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6" r:id="rId2"/>
    <p:sldId id="265" r:id="rId3"/>
    <p:sldId id="264" r:id="rId4"/>
    <p:sldId id="317" r:id="rId5"/>
    <p:sldId id="318" r:id="rId6"/>
    <p:sldId id="319" r:id="rId7"/>
    <p:sldId id="320" r:id="rId8"/>
    <p:sldId id="321" r:id="rId9"/>
    <p:sldId id="310" r:id="rId10"/>
    <p:sldId id="311" r:id="rId11"/>
    <p:sldId id="312" r:id="rId12"/>
    <p:sldId id="313" r:id="rId13"/>
    <p:sldId id="314" r:id="rId14"/>
    <p:sldId id="315" r:id="rId15"/>
    <p:sldId id="297" r:id="rId16"/>
    <p:sldId id="298" r:id="rId17"/>
    <p:sldId id="299" r:id="rId18"/>
    <p:sldId id="300" r:id="rId19"/>
    <p:sldId id="301" r:id="rId20"/>
    <p:sldId id="302" r:id="rId21"/>
    <p:sldId id="303" r:id="rId22"/>
    <p:sldId id="304" r:id="rId23"/>
    <p:sldId id="287" r:id="rId24"/>
    <p:sldId id="305" r:id="rId25"/>
    <p:sldId id="288" r:id="rId26"/>
    <p:sldId id="289" r:id="rId27"/>
    <p:sldId id="290" r:id="rId28"/>
    <p:sldId id="291" r:id="rId29"/>
    <p:sldId id="292" r:id="rId30"/>
    <p:sldId id="293" r:id="rId31"/>
    <p:sldId id="294" r:id="rId32"/>
    <p:sldId id="295" r:id="rId33"/>
    <p:sldId id="277" r:id="rId34"/>
    <p:sldId id="278" r:id="rId3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505" autoAdjust="0"/>
    <p:restoredTop sz="94660"/>
  </p:normalViewPr>
  <p:slideViewPr>
    <p:cSldViewPr>
      <p:cViewPr varScale="1">
        <p:scale>
          <a:sx n="70" d="100"/>
          <a:sy n="70" d="100"/>
        </p:scale>
        <p:origin x="-114" y="-8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F975A825-88DE-4368-A710-7FA5DBC66CFD}" type="datetimeFigureOut">
              <a:rPr lang="pt-BR" smtClean="0"/>
              <a:pPr/>
              <a:t>9/4/2014</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74B7EBAC-ADCE-478C-A9D3-81278FC9279F}"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F975A825-88DE-4368-A710-7FA5DBC66CFD}" type="datetimeFigureOut">
              <a:rPr lang="pt-BR" smtClean="0"/>
              <a:pPr/>
              <a:t>9/4/2014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4B7EBAC-ADCE-478C-A9D3-81278FC9279F}"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F975A825-88DE-4368-A710-7FA5DBC66CFD}" type="datetimeFigureOut">
              <a:rPr lang="pt-BR" smtClean="0"/>
              <a:pPr/>
              <a:t>9/4/2014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4B7EBAC-ADCE-478C-A9D3-81278FC9279F}"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4"/>
          </p:nvPr>
        </p:nvSpPr>
        <p:spPr/>
        <p:txBody>
          <a:bodyPr rtlCol="0"/>
          <a:lstStyle/>
          <a:p>
            <a:fld id="{F975A825-88DE-4368-A710-7FA5DBC66CFD}" type="datetimeFigureOut">
              <a:rPr lang="pt-BR" smtClean="0"/>
              <a:pPr/>
              <a:t>9/4/2014</a:t>
            </a:fld>
            <a:endParaRPr lang="pt-BR"/>
          </a:p>
        </p:txBody>
      </p:sp>
      <p:sp>
        <p:nvSpPr>
          <p:cNvPr id="9" name="Espaço Reservado para Número de Slide 8"/>
          <p:cNvSpPr>
            <a:spLocks noGrp="1"/>
          </p:cNvSpPr>
          <p:nvPr>
            <p:ph type="sldNum" sz="quarter" idx="15"/>
          </p:nvPr>
        </p:nvSpPr>
        <p:spPr/>
        <p:txBody>
          <a:bodyPr rtlCol="0"/>
          <a:lstStyle/>
          <a:p>
            <a:fld id="{74B7EBAC-ADCE-478C-A9D3-81278FC9279F}" type="slidenum">
              <a:rPr lang="pt-BR" smtClean="0"/>
              <a:pPr/>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F975A825-88DE-4368-A710-7FA5DBC66CFD}" type="datetimeFigureOut">
              <a:rPr lang="pt-BR" smtClean="0"/>
              <a:pPr/>
              <a:t>9/4/2014</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74B7EBAC-ADCE-478C-A9D3-81278FC9279F}"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F975A825-88DE-4368-A710-7FA5DBC66CFD}" type="datetimeFigureOut">
              <a:rPr lang="pt-BR" smtClean="0"/>
              <a:pPr/>
              <a:t>9/4/2014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4B7EBAC-ADCE-478C-A9D3-81278FC9279F}" type="slidenum">
              <a:rPr lang="pt-BR" smtClean="0"/>
              <a:pPr/>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smtClean="0"/>
              <a:t>Clique para editar o estilo do título mestre</a:t>
            </a:r>
            <a:endParaRPr kumimoji="0" lang="en-US"/>
          </a:p>
        </p:txBody>
      </p:sp>
      <p:sp>
        <p:nvSpPr>
          <p:cNvPr id="7" name="Espaço Reservado para Data 6"/>
          <p:cNvSpPr>
            <a:spLocks noGrp="1"/>
          </p:cNvSpPr>
          <p:nvPr>
            <p:ph type="dt" sz="half" idx="10"/>
          </p:nvPr>
        </p:nvSpPr>
        <p:spPr/>
        <p:txBody>
          <a:bodyPr/>
          <a:lstStyle/>
          <a:p>
            <a:fld id="{F975A825-88DE-4368-A710-7FA5DBC66CFD}" type="datetimeFigureOut">
              <a:rPr lang="pt-BR" smtClean="0"/>
              <a:pPr/>
              <a:t>9/4/2014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4B7EBAC-ADCE-478C-A9D3-81278FC9279F}" type="slidenum">
              <a:rPr lang="pt-BR" smtClean="0"/>
              <a:pPr/>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6" name="Espaço Reservado para Data 5"/>
          <p:cNvSpPr>
            <a:spLocks noGrp="1"/>
          </p:cNvSpPr>
          <p:nvPr>
            <p:ph type="dt" sz="half" idx="10"/>
          </p:nvPr>
        </p:nvSpPr>
        <p:spPr/>
        <p:txBody>
          <a:bodyPr rtlCol="0"/>
          <a:lstStyle/>
          <a:p>
            <a:fld id="{F975A825-88DE-4368-A710-7FA5DBC66CFD}" type="datetimeFigureOut">
              <a:rPr lang="pt-BR" smtClean="0"/>
              <a:pPr/>
              <a:t>9/4/2014</a:t>
            </a:fld>
            <a:endParaRPr lang="pt-BR"/>
          </a:p>
        </p:txBody>
      </p:sp>
      <p:sp>
        <p:nvSpPr>
          <p:cNvPr id="7" name="Espaço Reservado para Número de Slide 6"/>
          <p:cNvSpPr>
            <a:spLocks noGrp="1"/>
          </p:cNvSpPr>
          <p:nvPr>
            <p:ph type="sldNum" sz="quarter" idx="11"/>
          </p:nvPr>
        </p:nvSpPr>
        <p:spPr/>
        <p:txBody>
          <a:bodyPr rtlCol="0"/>
          <a:lstStyle/>
          <a:p>
            <a:fld id="{74B7EBAC-ADCE-478C-A9D3-81278FC9279F}" type="slidenum">
              <a:rPr lang="pt-BR" smtClean="0"/>
              <a:pPr/>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975A825-88DE-4368-A710-7FA5DBC66CFD}" type="datetimeFigureOut">
              <a:rPr lang="pt-BR" smtClean="0"/>
              <a:pPr/>
              <a:t>9/4/2014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4B7EBAC-ADCE-478C-A9D3-81278FC9279F}"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4"/>
          </p:nvPr>
        </p:nvSpPr>
        <p:spPr/>
        <p:txBody>
          <a:bodyPr rtlCol="0"/>
          <a:lstStyle/>
          <a:p>
            <a:fld id="{F975A825-88DE-4368-A710-7FA5DBC66CFD}" type="datetimeFigureOut">
              <a:rPr lang="pt-BR" smtClean="0"/>
              <a:pPr/>
              <a:t>9/4/2014</a:t>
            </a:fld>
            <a:endParaRPr lang="pt-BR"/>
          </a:p>
        </p:txBody>
      </p:sp>
      <p:sp>
        <p:nvSpPr>
          <p:cNvPr id="22" name="Espaço Reservado para Número de Slide 21"/>
          <p:cNvSpPr>
            <a:spLocks noGrp="1"/>
          </p:cNvSpPr>
          <p:nvPr>
            <p:ph type="sldNum" sz="quarter" idx="15"/>
          </p:nvPr>
        </p:nvSpPr>
        <p:spPr/>
        <p:txBody>
          <a:bodyPr rtlCol="0"/>
          <a:lstStyle/>
          <a:p>
            <a:fld id="{74B7EBAC-ADCE-478C-A9D3-81278FC9279F}" type="slidenum">
              <a:rPr lang="pt-BR" smtClean="0"/>
              <a:pPr/>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F975A825-88DE-4368-A710-7FA5DBC66CFD}" type="datetimeFigureOut">
              <a:rPr lang="pt-BR" smtClean="0"/>
              <a:pPr/>
              <a:t>9/4/2014</a:t>
            </a:fld>
            <a:endParaRPr lang="pt-BR"/>
          </a:p>
        </p:txBody>
      </p:sp>
      <p:sp>
        <p:nvSpPr>
          <p:cNvPr id="18" name="Espaço Reservado para Número de Slide 17"/>
          <p:cNvSpPr>
            <a:spLocks noGrp="1"/>
          </p:cNvSpPr>
          <p:nvPr>
            <p:ph type="sldNum" sz="quarter" idx="11"/>
          </p:nvPr>
        </p:nvSpPr>
        <p:spPr/>
        <p:txBody>
          <a:bodyPr rtlCol="0"/>
          <a:lstStyle/>
          <a:p>
            <a:fld id="{74B7EBAC-ADCE-478C-A9D3-81278FC9279F}" type="slidenum">
              <a:rPr lang="pt-BR" smtClean="0"/>
              <a:pPr/>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975A825-88DE-4368-A710-7FA5DBC66CFD}" type="datetimeFigureOut">
              <a:rPr lang="pt-BR" smtClean="0"/>
              <a:pPr/>
              <a:t>9/4/2014</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4B7EBAC-ADCE-478C-A9D3-81278FC9279F}"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sicotigl@yahoo.com.b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tecmundo.com.br/834-aprenda-a-usar-as-normas-da-abnt-citacao-2-de-4-.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tecmundo.com.br/834-aprenda-a-usar-as-normas-da-abnt-citacao-2-de-4-.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rasilescola.com/redacao/dissertacao.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131840" y="5445224"/>
            <a:ext cx="5544616" cy="648072"/>
          </a:xfrm>
        </p:spPr>
        <p:txBody>
          <a:bodyPr>
            <a:noAutofit/>
          </a:bodyPr>
          <a:lstStyle/>
          <a:p>
            <a:r>
              <a:rPr lang="pt-BR" sz="2400" dirty="0" smtClean="0"/>
              <a:t>Prof. Esp. Tiago S. de Oliveira</a:t>
            </a:r>
          </a:p>
          <a:p>
            <a:r>
              <a:rPr lang="pt-BR" sz="2400" dirty="0" smtClean="0">
                <a:hlinkClick r:id="rId2"/>
              </a:rPr>
              <a:t>psicotigl@yahoo.com.br</a:t>
            </a:r>
            <a:endParaRPr lang="pt-BR" sz="2400" dirty="0" smtClean="0"/>
          </a:p>
          <a:p>
            <a:r>
              <a:rPr lang="pt-BR" sz="2400" dirty="0" smtClean="0"/>
              <a:t>www.professortiago.jimdo.com</a:t>
            </a:r>
            <a:endParaRPr lang="pt-BR" sz="2400" dirty="0" smtClean="0"/>
          </a:p>
        </p:txBody>
      </p:sp>
      <p:sp>
        <p:nvSpPr>
          <p:cNvPr id="5" name="Retângulo 4"/>
          <p:cNvSpPr/>
          <p:nvPr/>
        </p:nvSpPr>
        <p:spPr>
          <a:xfrm>
            <a:off x="1928794" y="2428868"/>
            <a:ext cx="6769802" cy="954107"/>
          </a:xfrm>
          <a:prstGeom prst="rect">
            <a:avLst/>
          </a:prstGeom>
        </p:spPr>
        <p:txBody>
          <a:bodyPr wrap="none">
            <a:spAutoFit/>
          </a:bodyPr>
          <a:lstStyle/>
          <a:p>
            <a:r>
              <a:rPr lang="pt-BR" sz="2800" b="1" dirty="0" smtClean="0"/>
              <a:t>Metodologia da Pesquisa Científica</a:t>
            </a:r>
            <a:endParaRPr lang="pt-BR" sz="2800" b="1" dirty="0" smtClean="0"/>
          </a:p>
          <a:p>
            <a:endParaRPr lang="pt-BR" sz="2800" b="1" dirty="0"/>
          </a:p>
        </p:txBody>
      </p:sp>
      <p:sp>
        <p:nvSpPr>
          <p:cNvPr id="6" name="Retângulo 5"/>
          <p:cNvSpPr/>
          <p:nvPr/>
        </p:nvSpPr>
        <p:spPr>
          <a:xfrm>
            <a:off x="2478567" y="324129"/>
            <a:ext cx="4326826" cy="461665"/>
          </a:xfrm>
          <a:prstGeom prst="rect">
            <a:avLst/>
          </a:prstGeom>
        </p:spPr>
        <p:txBody>
          <a:bodyPr wrap="none">
            <a:spAutoFit/>
          </a:bodyPr>
          <a:lstStyle/>
          <a:p>
            <a:r>
              <a:rPr lang="pt-BR" sz="2400" b="1" dirty="0" smtClean="0"/>
              <a:t>Faculdade Polis das Artes</a:t>
            </a:r>
            <a:endParaRPr lang="pt-BR" sz="24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075240" cy="562074"/>
          </a:xfrm>
        </p:spPr>
        <p:txBody>
          <a:bodyPr>
            <a:normAutofit fontScale="90000"/>
          </a:bodyPr>
          <a:lstStyle/>
          <a:p>
            <a:r>
              <a:rPr lang="pt-BR" b="1" dirty="0" smtClean="0">
                <a:solidFill>
                  <a:schemeClr val="tx1"/>
                </a:solidFill>
              </a:rPr>
              <a:t>Seus processos básicos são os seguintes:</a:t>
            </a:r>
            <a:endParaRPr lang="pt-BR" b="1" dirty="0">
              <a:solidFill>
                <a:schemeClr val="tx1"/>
              </a:solidFill>
            </a:endParaRPr>
          </a:p>
        </p:txBody>
      </p:sp>
      <p:sp>
        <p:nvSpPr>
          <p:cNvPr id="3" name="Espaço Reservado para Conteúdo 2"/>
          <p:cNvSpPr>
            <a:spLocks noGrp="1"/>
          </p:cNvSpPr>
          <p:nvPr>
            <p:ph sz="quarter" idx="1"/>
          </p:nvPr>
        </p:nvSpPr>
        <p:spPr>
          <a:xfrm>
            <a:off x="179512" y="908720"/>
            <a:ext cx="8568952" cy="5565232"/>
          </a:xfrm>
        </p:spPr>
        <p:txBody>
          <a:bodyPr>
            <a:normAutofit lnSpcReduction="10000"/>
          </a:bodyPr>
          <a:lstStyle/>
          <a:p>
            <a:r>
              <a:rPr lang="pt-BR" dirty="0" smtClean="0"/>
              <a:t>1 – Análise Textual: preparação do texto, trabalhar sobre unidades delimitadas (um capítulo, uma seção, uma parte, etc., sempre um trecho como um pensamento completo);</a:t>
            </a:r>
          </a:p>
          <a:p>
            <a:pPr>
              <a:buNone/>
            </a:pPr>
            <a:endParaRPr lang="pt-BR" dirty="0" smtClean="0"/>
          </a:p>
          <a:p>
            <a:pPr>
              <a:buFontTx/>
              <a:buChar char="-"/>
            </a:pPr>
            <a:r>
              <a:rPr lang="pt-BR" dirty="0" smtClean="0"/>
              <a:t>fazer uma leitura rápida e atenta da unidade para adquirir uma visão de conjunto da mesma:</a:t>
            </a:r>
          </a:p>
          <a:p>
            <a:pPr>
              <a:buNone/>
            </a:pPr>
            <a:endParaRPr lang="pt-BR" dirty="0" smtClean="0"/>
          </a:p>
          <a:p>
            <a:pPr>
              <a:buFontTx/>
              <a:buChar char="-"/>
            </a:pPr>
            <a:r>
              <a:rPr lang="pt-BR" dirty="0" smtClean="0"/>
              <a:t>levantar esclarecimentos relativos ao autor, ao vocabulário especifico, aos fatos, doutrinas e autores citados, que sejam importantes para a compreensão da mensagem;</a:t>
            </a:r>
          </a:p>
          <a:p>
            <a:pPr>
              <a:buNone/>
            </a:pPr>
            <a:endParaRPr lang="pt-BR" dirty="0" smtClean="0"/>
          </a:p>
          <a:p>
            <a:pPr>
              <a:buNone/>
            </a:pPr>
            <a:r>
              <a:rPr lang="pt-BR" dirty="0" smtClean="0"/>
              <a:t> - esquematizar o texto, evidenciando sua estrutura redacional.</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395536" y="692696"/>
            <a:ext cx="8136904" cy="5781256"/>
          </a:xfrm>
        </p:spPr>
        <p:txBody>
          <a:bodyPr>
            <a:normAutofit lnSpcReduction="10000"/>
          </a:bodyPr>
          <a:lstStyle/>
          <a:p>
            <a:r>
              <a:rPr lang="pt-BR" dirty="0" smtClean="0"/>
              <a:t>2 – Análise Temática – Compreensão da mensagem do autor, fazer linha de raciocínio do autor e reconstruir um processo lógico e evidenciar a estrutura lógica do texto, esquematizando a sequência das ideias. (Tema, Problema, Tese, Raciocínio, Ideias Secundárias);</a:t>
            </a:r>
          </a:p>
          <a:p>
            <a:endParaRPr lang="pt-BR" dirty="0" smtClean="0"/>
          </a:p>
          <a:p>
            <a:r>
              <a:rPr lang="pt-BR" dirty="0" smtClean="0"/>
              <a:t>3 – Análise Interpretativa – Interpretação da mensagem do autor (Situação Filosófica e influências, Pressupostos, Associação de ideias e Crítica );</a:t>
            </a:r>
          </a:p>
          <a:p>
            <a:endParaRPr lang="pt-BR" dirty="0" smtClean="0"/>
          </a:p>
          <a:p>
            <a:r>
              <a:rPr lang="pt-BR" dirty="0" smtClean="0"/>
              <a:t>4 – </a:t>
            </a:r>
            <a:r>
              <a:rPr lang="pt-BR" dirty="0" err="1" smtClean="0"/>
              <a:t>Problematização</a:t>
            </a:r>
            <a:r>
              <a:rPr lang="pt-BR" dirty="0" smtClean="0"/>
              <a:t> – Levantamento e discussão de problemas relacionados com a mensagem do autor.</a:t>
            </a:r>
          </a:p>
          <a:p>
            <a:endParaRPr lang="pt-BR" dirty="0" smtClean="0"/>
          </a:p>
          <a:p>
            <a:r>
              <a:rPr lang="pt-BR" dirty="0" smtClean="0"/>
              <a:t>5 – Reelaboração da mensagem com base na reflexão pessoal.</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490066"/>
          </a:xfrm>
        </p:spPr>
        <p:txBody>
          <a:bodyPr>
            <a:normAutofit fontScale="90000"/>
          </a:bodyPr>
          <a:lstStyle/>
          <a:p>
            <a:r>
              <a:rPr lang="pt-BR" b="1" dirty="0" smtClean="0">
                <a:solidFill>
                  <a:schemeClr val="tx1"/>
                </a:solidFill>
              </a:rPr>
              <a:t>Como Resumir</a:t>
            </a:r>
            <a:endParaRPr lang="pt-BR" b="1" dirty="0">
              <a:solidFill>
                <a:schemeClr val="tx1"/>
              </a:solidFill>
            </a:endParaRPr>
          </a:p>
        </p:txBody>
      </p:sp>
      <p:sp>
        <p:nvSpPr>
          <p:cNvPr id="3" name="Espaço Reservado para Conteúdo 2"/>
          <p:cNvSpPr>
            <a:spLocks noGrp="1"/>
          </p:cNvSpPr>
          <p:nvPr>
            <p:ph sz="quarter" idx="1"/>
          </p:nvPr>
        </p:nvSpPr>
        <p:spPr>
          <a:xfrm>
            <a:off x="251520" y="1052736"/>
            <a:ext cx="8686800" cy="5421216"/>
          </a:xfrm>
        </p:spPr>
        <p:txBody>
          <a:bodyPr>
            <a:normAutofit lnSpcReduction="10000"/>
          </a:bodyPr>
          <a:lstStyle/>
          <a:p>
            <a:r>
              <a:rPr lang="pt-BR" dirty="0" smtClean="0"/>
              <a:t>É aconselhável, uma primeira leitura, fazer um esboço do texto, tentando captar o plano geral da obra e seu desenvolvimento.</a:t>
            </a:r>
          </a:p>
          <a:p>
            <a:r>
              <a:rPr lang="pt-BR" dirty="0" smtClean="0"/>
              <a:t>A seguir volta-se a ler o trabalho para responder as duas questões principais: de que se</a:t>
            </a:r>
          </a:p>
          <a:p>
            <a:r>
              <a:rPr lang="pt-BR" dirty="0" smtClean="0"/>
              <a:t>trata o texto? O que pretende demonstrar? Com isso identificam-se as ideias centrais e o propósito do autor.</a:t>
            </a:r>
          </a:p>
          <a:p>
            <a:r>
              <a:rPr lang="pt-BR" dirty="0" smtClean="0"/>
              <a:t>A última leitura deve ser feita com a finalidade de:</a:t>
            </a:r>
          </a:p>
          <a:p>
            <a:pPr marL="360363" indent="-92075">
              <a:buNone/>
            </a:pPr>
            <a:r>
              <a:rPr lang="pt-BR" dirty="0" smtClean="0"/>
              <a:t>a) Compreensão do sentido de cada parte importante;</a:t>
            </a:r>
          </a:p>
          <a:p>
            <a:pPr marL="360363" indent="-92075">
              <a:buNone/>
            </a:pPr>
            <a:r>
              <a:rPr lang="pt-BR" dirty="0" smtClean="0"/>
              <a:t>b) Anotação das palavras chave;</a:t>
            </a:r>
          </a:p>
          <a:p>
            <a:pPr marL="360363" indent="-92075">
              <a:buNone/>
            </a:pPr>
            <a:r>
              <a:rPr lang="pt-BR" dirty="0" smtClean="0"/>
              <a:t>c) Verificação do tipo de relação entre as partes.</a:t>
            </a:r>
          </a:p>
          <a:p>
            <a:r>
              <a:rPr lang="pt-BR" dirty="0" smtClean="0"/>
              <a:t>Uma vez compreendido o texto, selecionadas as palavras-chaves e entendida a relação entre as partes essenciais, pode-se passar a elaboração do resumo.</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490066"/>
          </a:xfrm>
        </p:spPr>
        <p:txBody>
          <a:bodyPr>
            <a:normAutofit fontScale="90000"/>
          </a:bodyPr>
          <a:lstStyle/>
          <a:p>
            <a:pPr algn="ctr"/>
            <a:r>
              <a:rPr lang="pt-BR" b="1" dirty="0" smtClean="0">
                <a:solidFill>
                  <a:schemeClr val="tx1"/>
                </a:solidFill>
              </a:rPr>
              <a:t>TIPOS DE RESUMO</a:t>
            </a:r>
            <a:endParaRPr lang="pt-BR" b="1" dirty="0">
              <a:solidFill>
                <a:schemeClr val="tx1"/>
              </a:solidFill>
            </a:endParaRPr>
          </a:p>
        </p:txBody>
      </p:sp>
      <p:sp>
        <p:nvSpPr>
          <p:cNvPr id="3" name="Espaço Reservado para Conteúdo 2"/>
          <p:cNvSpPr>
            <a:spLocks noGrp="1"/>
          </p:cNvSpPr>
          <p:nvPr>
            <p:ph sz="quarter" idx="1"/>
          </p:nvPr>
        </p:nvSpPr>
        <p:spPr>
          <a:xfrm>
            <a:off x="251520" y="1052736"/>
            <a:ext cx="8352928" cy="5421216"/>
          </a:xfrm>
        </p:spPr>
        <p:txBody>
          <a:bodyPr>
            <a:normAutofit fontScale="92500" lnSpcReduction="20000"/>
          </a:bodyPr>
          <a:lstStyle/>
          <a:p>
            <a:pPr algn="just"/>
            <a:r>
              <a:rPr lang="pt-BR" dirty="0" smtClean="0"/>
              <a:t>Dependendo do caráter do trabalho que pretende realizar, o resumo pode ser:</a:t>
            </a:r>
          </a:p>
          <a:p>
            <a:pPr algn="just">
              <a:buNone/>
            </a:pPr>
            <a:endParaRPr lang="pt-BR" dirty="0" smtClean="0"/>
          </a:p>
          <a:p>
            <a:pPr marL="273050" indent="-4763" algn="just">
              <a:buNone/>
            </a:pPr>
            <a:r>
              <a:rPr lang="pt-BR" dirty="0" smtClean="0"/>
              <a:t>a) </a:t>
            </a:r>
            <a:r>
              <a:rPr lang="pt-BR" dirty="0" smtClean="0">
                <a:solidFill>
                  <a:srgbClr val="00B0F0"/>
                </a:solidFill>
              </a:rPr>
              <a:t>Indicativo ou descritivo </a:t>
            </a:r>
            <a:r>
              <a:rPr lang="pt-BR" dirty="0" smtClean="0"/>
              <a:t>– Quando faz referência às partes mais importantes do texto. Utiliza frases curtas, cada uma correspondendo a um elemento importante da obra. Não é simples enumeração do sumário ou índice do trabalho. Não dispensa a leitura do texto completo, pois apenas descreve sua natureza, forma e propósito.</a:t>
            </a:r>
          </a:p>
          <a:p>
            <a:pPr marL="273050" indent="-4763" algn="just">
              <a:buNone/>
            </a:pPr>
            <a:endParaRPr lang="pt-BR" dirty="0" smtClean="0"/>
          </a:p>
          <a:p>
            <a:pPr marL="273050" indent="-4763" algn="just">
              <a:buNone/>
            </a:pPr>
            <a:r>
              <a:rPr lang="pt-BR" dirty="0" smtClean="0"/>
              <a:t>b) </a:t>
            </a:r>
            <a:r>
              <a:rPr lang="pt-BR" dirty="0" smtClean="0">
                <a:solidFill>
                  <a:srgbClr val="00B0F0"/>
                </a:solidFill>
              </a:rPr>
              <a:t>Informativo ou analítico </a:t>
            </a:r>
            <a:r>
              <a:rPr lang="pt-BR" dirty="0" smtClean="0"/>
              <a:t>– Quando contém todas as informações principais apresentadas no texto e permite dispensar a leitura deste último; portanto, é mais amplo do que indicativo. Tem a finalidade de informar o conteúdo e as principais ideias do autor, salientando os objetivos e o assunto, os métodos e as técnicas; os resultados e as conclusões.</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323528" y="260648"/>
            <a:ext cx="8352928" cy="6213304"/>
          </a:xfrm>
        </p:spPr>
        <p:txBody>
          <a:bodyPr>
            <a:normAutofit/>
          </a:bodyPr>
          <a:lstStyle/>
          <a:p>
            <a:pPr algn="just"/>
            <a:r>
              <a:rPr lang="pt-BR" dirty="0" smtClean="0"/>
              <a:t>Sendo uma apresentação do texto, esse tipo de resumo não deve conter comentários pessoais ou de quem fez o resumo; quando cita as do autor, cita-as entre aspas.Da mesma forma que na redação das fichas, procura-se evitar expressões tais como: o autor disse, segundo o autor, ou sendo ele a seguir, este livro, ou sejam todas as palavras supérfluas. Deve-se dar preferência à forma impessoal</a:t>
            </a:r>
          </a:p>
          <a:p>
            <a:pPr algn="just">
              <a:buNone/>
            </a:pPr>
            <a:endParaRPr lang="pt-BR" dirty="0" smtClean="0"/>
          </a:p>
          <a:p>
            <a:pPr algn="just"/>
            <a:r>
              <a:rPr lang="pt-BR" dirty="0" smtClean="0"/>
              <a:t>Crítico – Quando se formula um julgamento sobre o trabalho. É a crítica da forma, no que se refere aos aspectos metodológicos; do conteúdo; do desenvolvimento da lógica da demonstração, da técnica de apresentação das ideias principais. No resumo crítico não pode haver citações.</a:t>
            </a: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pPr algn="ctr"/>
            <a:r>
              <a:rPr lang="pt-BR" b="1" dirty="0" smtClean="0">
                <a:solidFill>
                  <a:schemeClr val="tx1"/>
                </a:solidFill>
              </a:rPr>
              <a:t>Citação - Tipos e regras de citação</a:t>
            </a:r>
            <a:endParaRPr lang="pt-BR" b="1" dirty="0">
              <a:solidFill>
                <a:schemeClr val="tx1"/>
              </a:solidFill>
            </a:endParaRPr>
          </a:p>
        </p:txBody>
      </p:sp>
      <p:sp>
        <p:nvSpPr>
          <p:cNvPr id="3" name="Espaço Reservado para Conteúdo 2"/>
          <p:cNvSpPr>
            <a:spLocks noGrp="1"/>
          </p:cNvSpPr>
          <p:nvPr>
            <p:ph sz="quarter" idx="1"/>
          </p:nvPr>
        </p:nvSpPr>
        <p:spPr>
          <a:xfrm>
            <a:off x="179512" y="1196752"/>
            <a:ext cx="8424936" cy="5472608"/>
          </a:xfrm>
        </p:spPr>
        <p:txBody>
          <a:bodyPr>
            <a:normAutofit/>
          </a:bodyPr>
          <a:lstStyle/>
          <a:p>
            <a:pPr algn="just"/>
            <a:r>
              <a:rPr lang="pt-BR" sz="3200" dirty="0" smtClean="0"/>
              <a:t>Existem três tipos de citação propriamente ditos, além das notas de referência e de rodapé: citação direta, citação indireta e citação de citação. Primeiramente, é interessante aprender os tipos e exemplo para, depois, verificar uma compilação com os pontos de destaque.</a:t>
            </a:r>
          </a:p>
          <a:p>
            <a:pPr algn="just">
              <a:buNone/>
            </a:pPr>
            <a:r>
              <a:rPr lang="pt-BR" dirty="0" smtClean="0"/>
              <a:t/>
            </a:r>
            <a:br>
              <a:rPr lang="pt-BR" dirty="0" smtClean="0"/>
            </a:br>
            <a:r>
              <a:rPr lang="pt-BR" dirty="0" smtClean="0"/>
              <a:t/>
            </a:r>
            <a:br>
              <a:rPr lang="pt-BR" dirty="0" smtClean="0"/>
            </a:br>
            <a:r>
              <a:rPr lang="pt-BR" sz="1600" dirty="0" smtClean="0"/>
              <a:t>Fonte: </a:t>
            </a:r>
            <a:r>
              <a:rPr lang="pt-BR" sz="1600" dirty="0" smtClean="0">
                <a:hlinkClick r:id="rId2"/>
              </a:rPr>
              <a:t>http://www.tecmundo.com.br/834-aprenda-a-usar-as-normas-da-abnt-citacao-2-de-4-.htm#ixzz1vRS18Gz0</a:t>
            </a:r>
            <a:r>
              <a:rPr lang="pt-BR" sz="1600" dirty="0" smtClean="0"/>
              <a:t> Acesso 20 de maio de 2012 às 16h58</a:t>
            </a:r>
            <a:endParaRPr lang="pt-BR"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562074"/>
          </a:xfrm>
        </p:spPr>
        <p:txBody>
          <a:bodyPr/>
          <a:lstStyle/>
          <a:p>
            <a:r>
              <a:rPr lang="pt-BR" b="1" dirty="0" smtClean="0">
                <a:solidFill>
                  <a:schemeClr val="tx1"/>
                </a:solidFill>
              </a:rPr>
              <a:t>Citação Direta</a:t>
            </a:r>
            <a:endParaRPr lang="pt-BR" b="1" dirty="0">
              <a:solidFill>
                <a:schemeClr val="tx1"/>
              </a:solidFill>
            </a:endParaRPr>
          </a:p>
        </p:txBody>
      </p:sp>
      <p:sp>
        <p:nvSpPr>
          <p:cNvPr id="3" name="Espaço Reservado para Conteúdo 2"/>
          <p:cNvSpPr>
            <a:spLocks noGrp="1"/>
          </p:cNvSpPr>
          <p:nvPr>
            <p:ph sz="quarter" idx="1"/>
          </p:nvPr>
        </p:nvSpPr>
        <p:spPr>
          <a:xfrm>
            <a:off x="323528" y="1124744"/>
            <a:ext cx="8280920" cy="5349208"/>
          </a:xfrm>
        </p:spPr>
        <p:txBody>
          <a:bodyPr>
            <a:normAutofit fontScale="92500" lnSpcReduction="20000"/>
          </a:bodyPr>
          <a:lstStyle/>
          <a:p>
            <a:pPr algn="just"/>
            <a:r>
              <a:rPr lang="pt-BR" dirty="0" smtClean="0"/>
              <a:t>A citação direta é a transcrição textual fiel de parte de um conteúdo de uma obra, ou seja, durante a elaboração de um trabalho acadêmico, por exemplo, foi necessário consultar um autor específico e, para o seu trabalho, alguma frase foi importante. Nesse caso, você vai copiá-la, mas vai citá-la. Por ser a transcrição exata de uma frase/parágrafo de um texto, a frase/parágrafo em questão será apresentada entre aspas duplas, podendo assumir duas formas:</a:t>
            </a:r>
          </a:p>
          <a:p>
            <a:pPr algn="just">
              <a:buNone/>
            </a:pPr>
            <a:r>
              <a:rPr lang="pt-BR" dirty="0" smtClean="0"/>
              <a:t/>
            </a:r>
            <a:br>
              <a:rPr lang="pt-BR" dirty="0" smtClean="0"/>
            </a:br>
            <a:r>
              <a:rPr lang="pt-BR" dirty="0" smtClean="0"/>
              <a:t/>
            </a:r>
            <a:br>
              <a:rPr lang="pt-BR" dirty="0" smtClean="0"/>
            </a:br>
            <a:r>
              <a:rPr lang="pt-BR" dirty="0" smtClean="0"/>
              <a:t>1. Citando e referenciando: a chamada pelo nome do autor, quando feita no final da citação, deve apresentar-se entre parênteses, contendo o sobrenome do autor em letra maiúscula, seguido pelo ano de publicação e página em que o texto se encontra.</a:t>
            </a:r>
          </a:p>
          <a:p>
            <a:pPr algn="just">
              <a:buNone/>
            </a:pPr>
            <a:r>
              <a:rPr lang="pt-BR" dirty="0" smtClean="0"/>
              <a:t/>
            </a:r>
            <a:br>
              <a:rPr lang="pt-BR" dirty="0" smtClean="0"/>
            </a:br>
            <a:r>
              <a:rPr lang="pt-BR" dirty="0" smtClean="0"/>
              <a:t/>
            </a:r>
            <a:br>
              <a:rPr lang="pt-BR" dirty="0" smtClean="0"/>
            </a:b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251520" y="116632"/>
            <a:ext cx="8352928" cy="6141296"/>
          </a:xfrm>
        </p:spPr>
        <p:txBody>
          <a:bodyPr>
            <a:noAutofit/>
          </a:bodyPr>
          <a:lstStyle/>
          <a:p>
            <a:pPr algn="just"/>
            <a:r>
              <a:rPr lang="pt-BR" i="1" dirty="0" smtClean="0"/>
              <a:t>Exemplo 1:</a:t>
            </a:r>
          </a:p>
          <a:p>
            <a:pPr algn="just">
              <a:buNone/>
            </a:pPr>
            <a:r>
              <a:rPr lang="pt-BR" dirty="0" smtClean="0"/>
              <a:t/>
            </a:r>
            <a:br>
              <a:rPr lang="pt-BR" dirty="0" smtClean="0"/>
            </a:br>
            <a:r>
              <a:rPr lang="pt-BR" dirty="0" smtClean="0"/>
              <a:t/>
            </a:r>
            <a:br>
              <a:rPr lang="pt-BR" dirty="0" smtClean="0"/>
            </a:br>
            <a:r>
              <a:rPr lang="pt-BR" dirty="0" smtClean="0"/>
              <a:t>“Não saber usar a internet em um futuro próximo será como não saber abrir um livro ou acender um fogão, não sabermos algo que nos permita viver a cidadania na sua completitude” (VAZ, 2008, p. 63).</a:t>
            </a:r>
          </a:p>
          <a:p>
            <a:pPr algn="just">
              <a:buNone/>
            </a:pPr>
            <a:r>
              <a:rPr lang="pt-BR" dirty="0" smtClean="0"/>
              <a:t/>
            </a:r>
            <a:br>
              <a:rPr lang="pt-BR" dirty="0" smtClean="0"/>
            </a:br>
            <a:r>
              <a:rPr lang="pt-BR" dirty="0" smtClean="0"/>
              <a:t/>
            </a:r>
            <a:br>
              <a:rPr lang="pt-BR" dirty="0" smtClean="0"/>
            </a:br>
            <a:r>
              <a:rPr lang="pt-BR" dirty="0" smtClean="0"/>
              <a:t>2. Referenciando e citando: a citação a seguir foi feita como sendo um parágrafo do texto. Assim, o sobrenome do autor deve ser digitado normalmente, com a primeira letra em maiúscula e as demais em minúsculo, seguido do ano e página em que o texto se encontra, sendo estas informações apresentadas entre parênteses.</a:t>
            </a:r>
          </a:p>
          <a:p>
            <a:pPr algn="just">
              <a:buNone/>
            </a:pPr>
            <a:r>
              <a:rPr lang="pt-BR" dirty="0" smtClean="0"/>
              <a:t/>
            </a:r>
            <a:br>
              <a:rPr lang="pt-BR" dirty="0" smtClean="0"/>
            </a:br>
            <a:r>
              <a:rPr lang="pt-BR" dirty="0" smtClean="0"/>
              <a:t/>
            </a:r>
            <a:br>
              <a:rPr lang="pt-BR" dirty="0" smtClean="0"/>
            </a:br>
            <a:r>
              <a:rPr lang="pt-BR" dirty="0" smtClean="0"/>
              <a:t/>
            </a:r>
            <a:br>
              <a:rPr lang="pt-BR" dirty="0" smtClean="0"/>
            </a:br>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323528" y="332656"/>
            <a:ext cx="8208912" cy="6141296"/>
          </a:xfrm>
        </p:spPr>
        <p:txBody>
          <a:bodyPr>
            <a:noAutofit/>
          </a:bodyPr>
          <a:lstStyle/>
          <a:p>
            <a:pPr algn="just"/>
            <a:r>
              <a:rPr lang="pt-BR" i="1" dirty="0" smtClean="0"/>
              <a:t>Exemplo 2:</a:t>
            </a:r>
          </a:p>
          <a:p>
            <a:pPr algn="just">
              <a:buNone/>
            </a:pPr>
            <a:r>
              <a:rPr lang="pt-BR" dirty="0" smtClean="0"/>
              <a:t/>
            </a:r>
            <a:br>
              <a:rPr lang="pt-BR" dirty="0" smtClean="0"/>
            </a:br>
            <a:r>
              <a:rPr lang="pt-BR" dirty="0" smtClean="0"/>
              <a:t>Segundo Vaz (2008, p. 63) “não saber usar a internet em um futuro próximo será como não saber abrir um livro ou acender um fogão, não sabermos algo que nos permita viver a cidadania na sua completitude”.</a:t>
            </a:r>
          </a:p>
          <a:p>
            <a:pPr algn="just">
              <a:buNone/>
            </a:pPr>
            <a:r>
              <a:rPr lang="pt-BR" dirty="0" smtClean="0"/>
              <a:t/>
            </a:r>
            <a:br>
              <a:rPr lang="pt-BR" dirty="0" smtClean="0"/>
            </a:br>
            <a:r>
              <a:rPr lang="pt-BR" dirty="0" smtClean="0"/>
              <a:t/>
            </a:r>
            <a:br>
              <a:rPr lang="pt-BR" dirty="0" smtClean="0"/>
            </a:br>
            <a:r>
              <a:rPr lang="pt-BR" dirty="0" smtClean="0"/>
              <a:t>Como você pode ver, a citação direta é a cópia exata de um texto. Caso o documento original contenha algum tipo de grifo, como uma palavra em negrito, em itálico ou sublinhada, a sua citação deve ter esse tipo de grafia, acrescentada com a observação “grifo do autor”.</a:t>
            </a:r>
          </a:p>
          <a:p>
            <a:pPr algn="just">
              <a:buNone/>
            </a:pPr>
            <a:r>
              <a:rPr lang="pt-BR" dirty="0" smtClean="0"/>
              <a:t/>
            </a:r>
            <a:br>
              <a:rPr lang="pt-BR" dirty="0" smtClean="0"/>
            </a:br>
            <a:r>
              <a:rPr lang="pt-BR" dirty="0" smtClean="0"/>
              <a:t/>
            </a:r>
            <a:br>
              <a:rPr lang="pt-BR" dirty="0" smtClean="0"/>
            </a:br>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251520" y="404664"/>
            <a:ext cx="8291264" cy="6069288"/>
          </a:xfrm>
        </p:spPr>
        <p:txBody>
          <a:bodyPr>
            <a:normAutofit fontScale="92500" lnSpcReduction="10000"/>
          </a:bodyPr>
          <a:lstStyle/>
          <a:p>
            <a:pPr algn="just"/>
            <a:r>
              <a:rPr lang="pt-BR" i="1" dirty="0" smtClean="0"/>
              <a:t>Exemplo 3:</a:t>
            </a:r>
          </a:p>
          <a:p>
            <a:pPr algn="just">
              <a:buNone/>
            </a:pPr>
            <a:r>
              <a:rPr lang="pt-BR" dirty="0" smtClean="0"/>
              <a:t/>
            </a:r>
            <a:br>
              <a:rPr lang="pt-BR" dirty="0" smtClean="0"/>
            </a:br>
            <a:r>
              <a:rPr lang="pt-BR" dirty="0" smtClean="0"/>
              <a:t/>
            </a:r>
            <a:br>
              <a:rPr lang="pt-BR" dirty="0" smtClean="0"/>
            </a:br>
            <a:r>
              <a:rPr lang="pt-BR" dirty="0" smtClean="0"/>
              <a:t>“Uma das referências mais conhecidas a respeito do conceito de padrão de projeto é o livro A </a:t>
            </a:r>
            <a:r>
              <a:rPr lang="pt-BR" dirty="0" err="1" smtClean="0"/>
              <a:t>Timeless</a:t>
            </a:r>
            <a:r>
              <a:rPr lang="pt-BR" dirty="0" smtClean="0"/>
              <a:t> </a:t>
            </a:r>
            <a:r>
              <a:rPr lang="pt-BR" dirty="0" err="1" smtClean="0"/>
              <a:t>Way</a:t>
            </a:r>
            <a:r>
              <a:rPr lang="pt-BR" dirty="0" smtClean="0"/>
              <a:t> </a:t>
            </a:r>
            <a:r>
              <a:rPr lang="pt-BR" dirty="0" err="1" smtClean="0"/>
              <a:t>of</a:t>
            </a:r>
            <a:r>
              <a:rPr lang="pt-BR" dirty="0" smtClean="0"/>
              <a:t> </a:t>
            </a:r>
            <a:r>
              <a:rPr lang="pt-BR" dirty="0" err="1" smtClean="0"/>
              <a:t>Building</a:t>
            </a:r>
            <a:r>
              <a:rPr lang="pt-BR" dirty="0" smtClean="0"/>
              <a:t> (Uma Maneira Temporal de </a:t>
            </a:r>
            <a:r>
              <a:rPr lang="pt-BR" dirty="0" err="1" smtClean="0"/>
              <a:t>Construação</a:t>
            </a:r>
            <a:r>
              <a:rPr lang="pt-BR" dirty="0" smtClean="0"/>
              <a:t>), escrito em 1979 pelo arquiteto Christopher Alexander” (KOSCIANSKI; SOARES, 2007, p. 289, grifo do autor).</a:t>
            </a:r>
          </a:p>
          <a:p>
            <a:pPr algn="just">
              <a:buNone/>
            </a:pPr>
            <a:r>
              <a:rPr lang="pt-BR" dirty="0" smtClean="0"/>
              <a:t/>
            </a:r>
            <a:br>
              <a:rPr lang="pt-BR" dirty="0" smtClean="0"/>
            </a:br>
            <a:r>
              <a:rPr lang="pt-BR" dirty="0" smtClean="0"/>
              <a:t/>
            </a:r>
            <a:br>
              <a:rPr lang="pt-BR" dirty="0" smtClean="0"/>
            </a:br>
            <a:r>
              <a:rPr lang="pt-BR" dirty="0" smtClean="0"/>
              <a:t>Esse mesmo tipo de observação aplica-se quando, por exemplo, você tiver feito algum grifo na citação, para enfatizar uma palavra ou frase. No caso, deve-se acrescentar a expressão “grifo nosso”, indicando que o presente autor (você) fez a alteração. </a:t>
            </a:r>
          </a:p>
          <a:p>
            <a:pPr algn="just">
              <a:buNone/>
            </a:pPr>
            <a:r>
              <a:rPr lang="pt-BR" dirty="0" smtClean="0"/>
              <a:t/>
            </a:r>
            <a:br>
              <a:rPr lang="pt-BR" dirty="0" smtClean="0"/>
            </a:br>
            <a:r>
              <a:rPr lang="pt-BR" dirty="0" smtClean="0"/>
              <a:t/>
            </a:r>
            <a:br>
              <a:rPr lang="pt-BR" dirty="0" smtClean="0"/>
            </a:b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634082"/>
          </a:xfrm>
        </p:spPr>
        <p:txBody>
          <a:bodyPr/>
          <a:lstStyle/>
          <a:p>
            <a:pPr algn="ctr"/>
            <a:r>
              <a:rPr lang="pt-BR" b="1" dirty="0" smtClean="0">
                <a:solidFill>
                  <a:schemeClr val="tx1"/>
                </a:solidFill>
              </a:rPr>
              <a:t>CONTEÚDO PROGRAMÁTICO</a:t>
            </a:r>
            <a:endParaRPr lang="pt-BR" b="1" dirty="0">
              <a:solidFill>
                <a:schemeClr val="tx1"/>
              </a:solidFill>
            </a:endParaRPr>
          </a:p>
        </p:txBody>
      </p:sp>
      <p:sp>
        <p:nvSpPr>
          <p:cNvPr id="3" name="Espaço Reservado para Conteúdo 2"/>
          <p:cNvSpPr>
            <a:spLocks noGrp="1"/>
          </p:cNvSpPr>
          <p:nvPr>
            <p:ph sz="quarter" idx="1"/>
          </p:nvPr>
        </p:nvSpPr>
        <p:spPr>
          <a:xfrm>
            <a:off x="642910" y="1857364"/>
            <a:ext cx="7467600" cy="3857652"/>
          </a:xfrm>
        </p:spPr>
        <p:txBody>
          <a:bodyPr>
            <a:normAutofit/>
          </a:bodyPr>
          <a:lstStyle/>
          <a:p>
            <a:pPr>
              <a:buNone/>
            </a:pPr>
            <a:r>
              <a:rPr lang="pt-BR" sz="1600" dirty="0" smtClean="0">
                <a:solidFill>
                  <a:schemeClr val="accent2">
                    <a:lumMod val="75000"/>
                  </a:schemeClr>
                </a:solidFill>
              </a:rPr>
              <a:t>Dissertação</a:t>
            </a:r>
          </a:p>
          <a:p>
            <a:pPr>
              <a:buNone/>
            </a:pPr>
            <a:r>
              <a:rPr lang="pt-BR" sz="1600" dirty="0" smtClean="0"/>
              <a:t>1.1 - Passos para escrever o texto dissertativo.</a:t>
            </a:r>
          </a:p>
          <a:p>
            <a:pPr>
              <a:buNone/>
            </a:pPr>
            <a:r>
              <a:rPr lang="pt-BR" sz="1600" dirty="0" smtClean="0">
                <a:solidFill>
                  <a:schemeClr val="accent2">
                    <a:lumMod val="75000"/>
                  </a:schemeClr>
                </a:solidFill>
              </a:rPr>
              <a:t>Metodologia do Trabalho Científico</a:t>
            </a:r>
          </a:p>
          <a:p>
            <a:pPr>
              <a:buNone/>
            </a:pPr>
            <a:r>
              <a:rPr lang="pt-BR" sz="1600" dirty="0" smtClean="0"/>
              <a:t>1.1 – Metodologia Científica;</a:t>
            </a:r>
          </a:p>
          <a:p>
            <a:pPr>
              <a:buNone/>
            </a:pPr>
            <a:r>
              <a:rPr lang="pt-BR" sz="1600" dirty="0" smtClean="0">
                <a:solidFill>
                  <a:schemeClr val="accent2">
                    <a:lumMod val="75000"/>
                  </a:schemeClr>
                </a:solidFill>
              </a:rPr>
              <a:t>Leitura Analítica</a:t>
            </a:r>
          </a:p>
          <a:p>
            <a:pPr>
              <a:buNone/>
            </a:pPr>
            <a:r>
              <a:rPr lang="pt-BR" sz="1600" dirty="0" smtClean="0"/>
              <a:t>1.1 – Como Resumir;</a:t>
            </a:r>
          </a:p>
          <a:p>
            <a:pPr>
              <a:buNone/>
            </a:pPr>
            <a:r>
              <a:rPr lang="pt-BR" sz="1600" dirty="0" smtClean="0"/>
              <a:t>1.2 – Tipo de Resumo;</a:t>
            </a:r>
          </a:p>
          <a:p>
            <a:pPr>
              <a:buNone/>
            </a:pPr>
            <a:r>
              <a:rPr lang="pt-BR" sz="1600" dirty="0" smtClean="0">
                <a:solidFill>
                  <a:schemeClr val="accent2">
                    <a:lumMod val="75000"/>
                  </a:schemeClr>
                </a:solidFill>
              </a:rPr>
              <a:t>Citação</a:t>
            </a:r>
          </a:p>
          <a:p>
            <a:pPr>
              <a:buNone/>
            </a:pPr>
            <a:r>
              <a:rPr lang="pt-BR" sz="1600" dirty="0" smtClean="0"/>
              <a:t>1.1 - Citação Direta;</a:t>
            </a:r>
          </a:p>
          <a:p>
            <a:pPr>
              <a:buNone/>
            </a:pPr>
            <a:r>
              <a:rPr lang="pt-BR" sz="1600" dirty="0" smtClean="0"/>
              <a:t>1.2 - Citação Indireta;</a:t>
            </a:r>
          </a:p>
          <a:p>
            <a:pPr>
              <a:buNone/>
            </a:pPr>
            <a:r>
              <a:rPr lang="pt-BR" sz="1600" dirty="0" smtClean="0"/>
              <a:t>1.3 - Citação de Citação</a:t>
            </a:r>
          </a:p>
          <a:p>
            <a:pPr>
              <a:buNone/>
            </a:pPr>
            <a:endParaRPr lang="pt-BR" sz="1600" dirty="0" smtClean="0">
              <a:solidFill>
                <a:schemeClr val="accent2">
                  <a:lumMod val="75000"/>
                </a:schemeClr>
              </a:solidFill>
            </a:endParaRPr>
          </a:p>
          <a:p>
            <a:pPr>
              <a:buNone/>
            </a:pPr>
            <a:endParaRPr lang="pt-BR"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931224" cy="274042"/>
          </a:xfrm>
        </p:spPr>
        <p:txBody>
          <a:bodyPr>
            <a:normAutofit fontScale="90000"/>
          </a:bodyPr>
          <a:lstStyle/>
          <a:p>
            <a:r>
              <a:rPr lang="pt-BR" b="1" dirty="0" smtClean="0">
                <a:solidFill>
                  <a:schemeClr val="tx1"/>
                </a:solidFill>
              </a:rPr>
              <a:t>Citação direta com mais de três linhas</a:t>
            </a:r>
            <a:endParaRPr lang="pt-BR" dirty="0">
              <a:solidFill>
                <a:schemeClr val="tx1"/>
              </a:solidFill>
            </a:endParaRPr>
          </a:p>
        </p:txBody>
      </p:sp>
      <p:sp>
        <p:nvSpPr>
          <p:cNvPr id="3" name="Espaço Reservado para Conteúdo 2"/>
          <p:cNvSpPr>
            <a:spLocks noGrp="1"/>
          </p:cNvSpPr>
          <p:nvPr>
            <p:ph sz="quarter" idx="1"/>
          </p:nvPr>
        </p:nvSpPr>
        <p:spPr>
          <a:xfrm>
            <a:off x="107504" y="980728"/>
            <a:ext cx="8496944" cy="5637240"/>
          </a:xfrm>
        </p:spPr>
        <p:txBody>
          <a:bodyPr>
            <a:normAutofit lnSpcReduction="10000"/>
          </a:bodyPr>
          <a:lstStyle/>
          <a:p>
            <a:pPr algn="just"/>
            <a:r>
              <a:rPr lang="pt-BR" sz="2800" dirty="0" smtClean="0"/>
              <a:t>As citações com mais de três linhas devem ter um tipo de destaque diferente: é necessário reduzir o tamanho da fonte, podendo ser para 10 ou 11 e também é preciso aplicar um recuo de 4cm em relação à margem esquerda — selecione o texto e movimente os marcadores, localizado na régua do Word até o número 4, assim, todo o seu texto ficará com o recuo exigido pelas normas (veja a imagem ao lado). Ao final, a citação com mais de três linhas terá a seguinte apresentação — observe que ela não tem aspas:</a:t>
            </a:r>
          </a:p>
          <a:p>
            <a:pPr algn="just">
              <a:buNone/>
            </a:pPr>
            <a:r>
              <a:rPr lang="pt-BR" sz="2800" dirty="0" smtClean="0"/>
              <a:t/>
            </a:r>
            <a:br>
              <a:rPr lang="pt-BR" sz="2800" dirty="0" smtClean="0"/>
            </a:br>
            <a:r>
              <a:rPr lang="pt-BR" dirty="0" smtClean="0"/>
              <a:t/>
            </a:r>
            <a:br>
              <a:rPr lang="pt-BR" dirty="0" smtClean="0"/>
            </a:br>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lstStyle/>
          <a:p>
            <a:endParaRPr lang="pt-BR"/>
          </a:p>
        </p:txBody>
      </p:sp>
      <p:pic>
        <p:nvPicPr>
          <p:cNvPr id="34817" name="Picture 1" descr="C:\Documents and Settings\Tiago\Desktop\artigo-abnt-citacao-a2.jpg"/>
          <p:cNvPicPr>
            <a:picLocks noChangeAspect="1" noChangeArrowheads="1"/>
          </p:cNvPicPr>
          <p:nvPr/>
        </p:nvPicPr>
        <p:blipFill>
          <a:blip r:embed="rId2" cstate="print"/>
          <a:srcRect/>
          <a:stretch>
            <a:fillRect/>
          </a:stretch>
        </p:blipFill>
        <p:spPr bwMode="auto">
          <a:xfrm>
            <a:off x="188761" y="1052736"/>
            <a:ext cx="8775727" cy="3816424"/>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2792" y="116632"/>
            <a:ext cx="7467600" cy="634082"/>
          </a:xfrm>
        </p:spPr>
        <p:txBody>
          <a:bodyPr/>
          <a:lstStyle/>
          <a:p>
            <a:r>
              <a:rPr lang="pt-BR" b="1" dirty="0" smtClean="0">
                <a:solidFill>
                  <a:schemeClr val="tx1"/>
                </a:solidFill>
              </a:rPr>
              <a:t>Frase muito grande para citação</a:t>
            </a:r>
            <a:endParaRPr lang="pt-BR" b="1" dirty="0">
              <a:solidFill>
                <a:schemeClr val="tx1"/>
              </a:solidFill>
            </a:endParaRPr>
          </a:p>
        </p:txBody>
      </p:sp>
      <p:sp>
        <p:nvSpPr>
          <p:cNvPr id="3" name="Espaço Reservado para Conteúdo 2"/>
          <p:cNvSpPr>
            <a:spLocks noGrp="1"/>
          </p:cNvSpPr>
          <p:nvPr>
            <p:ph sz="quarter" idx="1"/>
          </p:nvPr>
        </p:nvSpPr>
        <p:spPr>
          <a:xfrm>
            <a:off x="395536" y="908720"/>
            <a:ext cx="7992888" cy="5616624"/>
          </a:xfrm>
        </p:spPr>
        <p:txBody>
          <a:bodyPr>
            <a:noAutofit/>
          </a:bodyPr>
          <a:lstStyle/>
          <a:p>
            <a:pPr algn="just"/>
            <a:r>
              <a:rPr lang="pt-BR" sz="2800" dirty="0" smtClean="0"/>
              <a:t>Imagine um parágrafo com 10 linhas, sendo que apenas a primeira e a última linha interessam a você. Nesse caso, você vai usar uma supressão, que é a inclusão de um sinal de colchetes com reticências, exatamente como esse [...], indicando que um trecho do texto não foi usado, veja um exemplo:</a:t>
            </a:r>
          </a:p>
          <a:p>
            <a:pPr algn="just">
              <a:buNone/>
            </a:pPr>
            <a:r>
              <a:rPr lang="pt-BR" sz="2800" dirty="0" smtClean="0"/>
              <a:t/>
            </a:r>
            <a:br>
              <a:rPr lang="pt-BR" sz="2800" dirty="0" smtClean="0"/>
            </a:br>
            <a:r>
              <a:rPr lang="pt-BR" sz="2800" dirty="0" smtClean="0"/>
              <a:t/>
            </a:r>
            <a:br>
              <a:rPr lang="pt-BR" sz="2800" dirty="0" smtClean="0"/>
            </a:br>
            <a:r>
              <a:rPr lang="pt-BR" sz="2800" dirty="0" smtClean="0"/>
              <a:t>“As propostas de melhorias de processo e tecnologia são coletadas e analisadas [...] com base nos resultados de projetos-piloto” (KOSCIANSKI; SOARES, 2007, p. 153).</a:t>
            </a:r>
          </a:p>
          <a:p>
            <a:pPr algn="just">
              <a:buNone/>
            </a:pPr>
            <a:r>
              <a:rPr lang="pt-BR" sz="2800" dirty="0" smtClean="0"/>
              <a:t/>
            </a:r>
            <a:br>
              <a:rPr lang="pt-BR" sz="2800" dirty="0" smtClean="0"/>
            </a:br>
            <a:r>
              <a:rPr lang="pt-BR" sz="2800" dirty="0" smtClean="0"/>
              <a:t/>
            </a:r>
            <a:br>
              <a:rPr lang="pt-BR" sz="2800" dirty="0" smtClean="0"/>
            </a:br>
            <a:endParaRPr lang="pt-BR"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490066"/>
          </a:xfrm>
        </p:spPr>
        <p:txBody>
          <a:bodyPr>
            <a:normAutofit fontScale="90000"/>
          </a:bodyPr>
          <a:lstStyle/>
          <a:p>
            <a:r>
              <a:rPr lang="pt-BR" b="1" dirty="0" smtClean="0">
                <a:solidFill>
                  <a:schemeClr val="tx1"/>
                </a:solidFill>
              </a:rPr>
              <a:t>Citação indireta</a:t>
            </a:r>
            <a:endParaRPr lang="pt-BR" b="1" dirty="0">
              <a:solidFill>
                <a:schemeClr val="tx1"/>
              </a:solidFill>
            </a:endParaRPr>
          </a:p>
        </p:txBody>
      </p:sp>
      <p:sp>
        <p:nvSpPr>
          <p:cNvPr id="3" name="Espaço Reservado para Conteúdo 2"/>
          <p:cNvSpPr>
            <a:spLocks noGrp="1"/>
          </p:cNvSpPr>
          <p:nvPr>
            <p:ph sz="quarter" idx="1"/>
          </p:nvPr>
        </p:nvSpPr>
        <p:spPr>
          <a:xfrm>
            <a:off x="179512" y="908720"/>
            <a:ext cx="8568952" cy="5565232"/>
          </a:xfrm>
        </p:spPr>
        <p:txBody>
          <a:bodyPr>
            <a:noAutofit/>
          </a:bodyPr>
          <a:lstStyle/>
          <a:p>
            <a:pPr algn="just"/>
            <a:r>
              <a:rPr lang="pt-BR" dirty="0" smtClean="0"/>
              <a:t>Depois de ler um artigo, você chegou a uma conclusão semelhante a do autor consultado. Mas por algum motivo pessoal, você não tem interesse em usar as mesmas palavras e exatamente a mesma estrutura que encontrou no artigo em questão. Nesse caso, você fará uma citação indireta, já que o seu texto teve como base uma obra consultada.</a:t>
            </a:r>
          </a:p>
          <a:p>
            <a:pPr algn="just">
              <a:buNone/>
            </a:pPr>
            <a:r>
              <a:rPr lang="pt-BR" dirty="0" smtClean="0"/>
              <a:t/>
            </a:r>
            <a:br>
              <a:rPr lang="pt-BR" dirty="0" smtClean="0"/>
            </a:br>
            <a:r>
              <a:rPr lang="pt-BR" dirty="0" smtClean="0"/>
              <a:t/>
            </a:r>
            <a:br>
              <a:rPr lang="pt-BR" dirty="0" smtClean="0"/>
            </a:br>
            <a:r>
              <a:rPr lang="pt-BR" dirty="0" smtClean="0"/>
              <a:t>Seguindo o mesmo formato de apresentação da citação direta, a indireta também deve conter o autor da frase citada, bem como o ano da publicação do artigo/livro. Apresentar a página em que o conteúdo se encontra é opcional.</a:t>
            </a:r>
          </a:p>
          <a:p>
            <a:pPr algn="just">
              <a:buNone/>
            </a:pPr>
            <a:r>
              <a:rPr lang="pt-BR" dirty="0" smtClean="0"/>
              <a:t/>
            </a:r>
            <a:br>
              <a:rPr lang="pt-BR" dirty="0" smtClean="0"/>
            </a:br>
            <a:r>
              <a:rPr lang="pt-BR" dirty="0" smtClean="0"/>
              <a:t/>
            </a:r>
            <a:br>
              <a:rPr lang="pt-BR" dirty="0" smtClean="0"/>
            </a:br>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251520" y="24008"/>
            <a:ext cx="8424936" cy="5997280"/>
          </a:xfrm>
        </p:spPr>
        <p:txBody>
          <a:bodyPr>
            <a:noAutofit/>
          </a:bodyPr>
          <a:lstStyle/>
          <a:p>
            <a:pPr algn="just"/>
            <a:r>
              <a:rPr lang="pt-BR" i="1" dirty="0" smtClean="0"/>
              <a:t>Exemplos:</a:t>
            </a:r>
          </a:p>
          <a:p>
            <a:pPr algn="just">
              <a:buNone/>
            </a:pPr>
            <a:r>
              <a:rPr lang="pt-BR" dirty="0" smtClean="0"/>
              <a:t/>
            </a:r>
            <a:br>
              <a:rPr lang="pt-BR" dirty="0" smtClean="0"/>
            </a:br>
            <a:r>
              <a:rPr lang="pt-BR" dirty="0" smtClean="0"/>
              <a:t/>
            </a:r>
            <a:br>
              <a:rPr lang="pt-BR" dirty="0" smtClean="0"/>
            </a:br>
            <a:r>
              <a:rPr lang="pt-BR" dirty="0" smtClean="0"/>
              <a:t>Lancaster (1993, p. 6) aponta como um aspecto importante na recuperação das informações é a extensão dos conteúdos a serem indexados.</a:t>
            </a:r>
          </a:p>
          <a:p>
            <a:pPr algn="just">
              <a:buNone/>
            </a:pPr>
            <a:r>
              <a:rPr lang="pt-BR" dirty="0" smtClean="0"/>
              <a:t/>
            </a:r>
            <a:br>
              <a:rPr lang="pt-BR" dirty="0" smtClean="0"/>
            </a:br>
            <a:r>
              <a:rPr lang="pt-BR" dirty="0" smtClean="0"/>
              <a:t/>
            </a:r>
            <a:br>
              <a:rPr lang="pt-BR" dirty="0" smtClean="0"/>
            </a:br>
            <a:r>
              <a:rPr lang="pt-BR" dirty="0" smtClean="0"/>
              <a:t>Um aspecto importante na recuperação das informações é a extensão dos conteúdos a serem indexados (LANCASTER, 1993).</a:t>
            </a:r>
          </a:p>
          <a:p>
            <a:pPr algn="just">
              <a:buNone/>
            </a:pPr>
            <a:r>
              <a:rPr lang="pt-BR" dirty="0" smtClean="0"/>
              <a:t/>
            </a:r>
            <a:br>
              <a:rPr lang="pt-BR" dirty="0" smtClean="0"/>
            </a:br>
            <a:r>
              <a:rPr lang="pt-BR" dirty="0" smtClean="0"/>
              <a:t/>
            </a:r>
            <a:br>
              <a:rPr lang="pt-BR" dirty="0" smtClean="0"/>
            </a:br>
            <a:r>
              <a:rPr lang="pt-BR" dirty="0" smtClean="0"/>
              <a:t>As citações indiretas podem ter mais de um autor, até pelo fato de que você pode ter consultado várias obras até chegar a sua conclusão, veja:</a:t>
            </a:r>
          </a:p>
          <a:p>
            <a:pPr algn="just">
              <a:buNone/>
            </a:pPr>
            <a:r>
              <a:rPr lang="pt-BR" dirty="0" smtClean="0"/>
              <a:t/>
            </a:r>
            <a:br>
              <a:rPr lang="pt-BR" dirty="0" smtClean="0"/>
            </a:br>
            <a:r>
              <a:rPr lang="pt-BR" dirty="0" smtClean="0"/>
              <a:t/>
            </a:r>
            <a:br>
              <a:rPr lang="pt-BR" dirty="0" smtClean="0"/>
            </a:br>
            <a:r>
              <a:rPr lang="pt-BR" dirty="0" smtClean="0"/>
              <a:t/>
            </a:r>
            <a:br>
              <a:rPr lang="pt-BR" dirty="0" smtClean="0"/>
            </a:br>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251520" y="908720"/>
            <a:ext cx="8424936" cy="4873752"/>
          </a:xfrm>
        </p:spPr>
        <p:txBody>
          <a:bodyPr>
            <a:noAutofit/>
          </a:bodyPr>
          <a:lstStyle/>
          <a:p>
            <a:pPr algn="just"/>
            <a:r>
              <a:rPr lang="pt-BR" sz="3200" dirty="0" smtClean="0"/>
              <a:t>Tanto Weaver (2002, p.18) como </a:t>
            </a:r>
            <a:r>
              <a:rPr lang="pt-BR" sz="3200" dirty="0" err="1" smtClean="0"/>
              <a:t>Semonche</a:t>
            </a:r>
            <a:r>
              <a:rPr lang="pt-BR" sz="3200" dirty="0" smtClean="0"/>
              <a:t> (1993, p. 21) apontam questionamentos que devem preceder o planejamento da indexação de artigos de jornais, como: Qual a finalidade do artigo? Quem é o público-alvo que terá acesso ao artigo? Que tipo de informação o usuário procura?</a:t>
            </a:r>
          </a:p>
          <a:p>
            <a:pPr algn="just">
              <a:buNone/>
            </a:pPr>
            <a:r>
              <a:rPr lang="pt-BR" sz="3200" dirty="0" smtClean="0"/>
              <a:t/>
            </a:r>
            <a:br>
              <a:rPr lang="pt-BR" sz="3200" dirty="0" smtClean="0"/>
            </a:br>
            <a:r>
              <a:rPr lang="pt-BR" sz="3200" dirty="0" smtClean="0"/>
              <a:t/>
            </a:r>
            <a:br>
              <a:rPr lang="pt-BR" sz="3200" dirty="0" smtClean="0"/>
            </a:br>
            <a:endParaRPr lang="pt-BR"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30622"/>
            <a:ext cx="7467600" cy="346050"/>
          </a:xfrm>
        </p:spPr>
        <p:txBody>
          <a:bodyPr>
            <a:normAutofit fontScale="90000"/>
          </a:bodyPr>
          <a:lstStyle/>
          <a:p>
            <a:r>
              <a:rPr lang="pt-BR" b="1" dirty="0" smtClean="0">
                <a:solidFill>
                  <a:schemeClr val="tx1"/>
                </a:solidFill>
              </a:rPr>
              <a:t>Citação de Citação</a:t>
            </a:r>
            <a:endParaRPr lang="pt-BR" dirty="0">
              <a:solidFill>
                <a:schemeClr val="tx1"/>
              </a:solidFill>
            </a:endParaRPr>
          </a:p>
        </p:txBody>
      </p:sp>
      <p:sp>
        <p:nvSpPr>
          <p:cNvPr id="3" name="Espaço Reservado para Conteúdo 2"/>
          <p:cNvSpPr>
            <a:spLocks noGrp="1"/>
          </p:cNvSpPr>
          <p:nvPr>
            <p:ph sz="quarter" idx="1"/>
          </p:nvPr>
        </p:nvSpPr>
        <p:spPr>
          <a:xfrm>
            <a:off x="323528" y="528064"/>
            <a:ext cx="5400600" cy="5565232"/>
          </a:xfrm>
        </p:spPr>
        <p:txBody>
          <a:bodyPr>
            <a:noAutofit/>
          </a:bodyPr>
          <a:lstStyle/>
          <a:p>
            <a:pPr algn="just"/>
            <a:r>
              <a:rPr lang="pt-BR" dirty="0" smtClean="0"/>
              <a:t>Livros antigos e considerados clássicos em um assunto são importantes serem citados. Mas nem sempre eles estão disponíveis. Imagine um livro do ano de 1970, que foi publicado apenas nos Estados Unidos ou outro livro que, por algum motivo, você não tenha conseguido encontrar em livrarias, sebos e bibliotecas... Você não teve acesso ao documento em seu formato original, mas, durante suas pesquisas, encontrou um autor que teve a sorte de ter em mãos o documento, e este fizera uma citação extremamente importante para o seu trabalho.</a:t>
            </a:r>
          </a:p>
          <a:p>
            <a:pPr algn="just">
              <a:buNone/>
            </a:pPr>
            <a:r>
              <a:rPr lang="pt-BR" dirty="0" smtClean="0"/>
              <a:t/>
            </a:r>
            <a:br>
              <a:rPr lang="pt-BR" dirty="0" smtClean="0"/>
            </a:br>
            <a:r>
              <a:rPr lang="pt-BR" dirty="0" smtClean="0"/>
              <a:t/>
            </a:r>
            <a:br>
              <a:rPr lang="pt-BR" dirty="0" smtClean="0"/>
            </a:br>
            <a:endParaRPr lang="pt-BR" dirty="0"/>
          </a:p>
        </p:txBody>
      </p:sp>
      <p:pic>
        <p:nvPicPr>
          <p:cNvPr id="49153" name="Picture 1" descr="C:\Documents and Settings\Tiago\Desktop\artigo-abnt-citacao-a3.jpg"/>
          <p:cNvPicPr>
            <a:picLocks noChangeAspect="1" noChangeArrowheads="1"/>
          </p:cNvPicPr>
          <p:nvPr/>
        </p:nvPicPr>
        <p:blipFill>
          <a:blip r:embed="rId2" cstate="print"/>
          <a:srcRect/>
          <a:stretch>
            <a:fillRect/>
          </a:stretch>
        </p:blipFill>
        <p:spPr bwMode="auto">
          <a:xfrm>
            <a:off x="5868144" y="2780928"/>
            <a:ext cx="2924175" cy="264795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323528" y="548680"/>
            <a:ext cx="8352928" cy="5925272"/>
          </a:xfrm>
        </p:spPr>
        <p:txBody>
          <a:bodyPr>
            <a:noAutofit/>
          </a:bodyPr>
          <a:lstStyle/>
          <a:p>
            <a:pPr algn="just"/>
            <a:r>
              <a:rPr lang="pt-BR" sz="3200" dirty="0" smtClean="0"/>
              <a:t>Não pense que você perderá a oportunidade de usar este conteúdo. Para contornar isso, existe a citação de citação. Como o próprio termo leva a entender, você fará uma citação de um conteúdo que foi citado na obra que você está consultando. Esse tipo de citação é recomendado em último caso, já que o  correto é tentar localizar a fonte original. Veja dois exemplos, tanto de citação direta quanto indireta.</a:t>
            </a:r>
          </a:p>
          <a:p>
            <a:pPr algn="just">
              <a:buNone/>
            </a:pPr>
            <a:r>
              <a:rPr lang="pt-BR" sz="3200" dirty="0" smtClean="0"/>
              <a:t/>
            </a:r>
            <a:br>
              <a:rPr lang="pt-BR" sz="3200" dirty="0" smtClean="0"/>
            </a:br>
            <a:r>
              <a:rPr lang="pt-BR" sz="3200" dirty="0" smtClean="0"/>
              <a:t/>
            </a:r>
            <a:br>
              <a:rPr lang="pt-BR" sz="3200" dirty="0" smtClean="0"/>
            </a:br>
            <a:endParaRPr lang="pt-BR"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251520" y="600072"/>
            <a:ext cx="8424936" cy="5493224"/>
          </a:xfrm>
        </p:spPr>
        <p:txBody>
          <a:bodyPr>
            <a:noAutofit/>
          </a:bodyPr>
          <a:lstStyle/>
          <a:p>
            <a:pPr algn="just"/>
            <a:r>
              <a:rPr lang="pt-BR" sz="2000" i="1" dirty="0" smtClean="0"/>
              <a:t>Exemplo de citação de citação (seguindo o modelo direto):</a:t>
            </a:r>
            <a:r>
              <a:rPr lang="pt-BR" sz="2000" dirty="0" smtClean="0"/>
              <a:t/>
            </a:r>
            <a:br>
              <a:rPr lang="pt-BR" sz="2000" dirty="0" smtClean="0"/>
            </a:br>
            <a:r>
              <a:rPr lang="pt-BR" sz="2000" dirty="0" smtClean="0"/>
              <a:t/>
            </a:r>
            <a:br>
              <a:rPr lang="pt-BR" sz="2000" dirty="0" smtClean="0"/>
            </a:br>
            <a:r>
              <a:rPr lang="pt-BR" sz="2000" dirty="0" smtClean="0"/>
              <a:t>Segundo Van </a:t>
            </a:r>
            <a:r>
              <a:rPr lang="pt-BR" sz="2000" dirty="0" err="1" smtClean="0"/>
              <a:t>Dijk</a:t>
            </a:r>
            <a:r>
              <a:rPr lang="pt-BR" sz="2000" dirty="0" smtClean="0"/>
              <a:t> (1983), citado por Fagundes (2001, p. 53), “no texto jornalístico é convencional apresentar-se um resumo do acontecimento abordado. Esse resumo pode ser expresso por letras grandes separadas do resto do texto ou na introdução no ‘lead’”.</a:t>
            </a:r>
          </a:p>
          <a:p>
            <a:pPr algn="just">
              <a:buNone/>
            </a:pPr>
            <a:r>
              <a:rPr lang="pt-BR" sz="2000" dirty="0" smtClean="0"/>
              <a:t/>
            </a:r>
            <a:br>
              <a:rPr lang="pt-BR" sz="2000" dirty="0" smtClean="0"/>
            </a:br>
            <a:r>
              <a:rPr lang="pt-BR" sz="2000" dirty="0" smtClean="0"/>
              <a:t/>
            </a:r>
            <a:br>
              <a:rPr lang="pt-BR" sz="2000" dirty="0" smtClean="0"/>
            </a:br>
            <a:r>
              <a:rPr lang="pt-BR" sz="2000" i="1" dirty="0" smtClean="0"/>
              <a:t>Exemplo de citação de citação (seguindo o modelo indireto):</a:t>
            </a:r>
            <a:r>
              <a:rPr lang="pt-BR" sz="2000" dirty="0" smtClean="0"/>
              <a:t/>
            </a:r>
            <a:br>
              <a:rPr lang="pt-BR" sz="2000" dirty="0" smtClean="0"/>
            </a:br>
            <a:r>
              <a:rPr lang="pt-BR" sz="2000" dirty="0" smtClean="0"/>
              <a:t/>
            </a:r>
            <a:br>
              <a:rPr lang="pt-BR" sz="2000" dirty="0" smtClean="0"/>
            </a:br>
            <a:r>
              <a:rPr lang="pt-BR" sz="2000" dirty="0" smtClean="0"/>
              <a:t>Segundo </a:t>
            </a:r>
            <a:r>
              <a:rPr lang="pt-BR" sz="2000" dirty="0" err="1" smtClean="0"/>
              <a:t>Fujita</a:t>
            </a:r>
            <a:r>
              <a:rPr lang="pt-BR" sz="2000" dirty="0" smtClean="0"/>
              <a:t> (1999) citada por Fagundes (2001, p. 65) a indexação engloba três fases: 1) análise por meio da leitura do documento, em que serão selecionados os conceitos; 2) síntese, com a elaboração de resumos e 3) a identificação e seleção de termos com auxílio de uma linguagem documentária.</a:t>
            </a:r>
          </a:p>
          <a:p>
            <a:pPr algn="just">
              <a:buNone/>
            </a:pPr>
            <a:r>
              <a:rPr lang="pt-BR" sz="2000" dirty="0" smtClean="0"/>
              <a:t/>
            </a:r>
            <a:br>
              <a:rPr lang="pt-BR" sz="2000" dirty="0" smtClean="0"/>
            </a:br>
            <a:r>
              <a:rPr lang="pt-BR" sz="2000" dirty="0" smtClean="0"/>
              <a:t/>
            </a:r>
            <a:br>
              <a:rPr lang="pt-BR" sz="2000" dirty="0" smtClean="0"/>
            </a:br>
            <a:endParaRPr lang="pt-BR"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2792" y="116632"/>
            <a:ext cx="7467600" cy="490066"/>
          </a:xfrm>
        </p:spPr>
        <p:txBody>
          <a:bodyPr>
            <a:normAutofit fontScale="90000"/>
          </a:bodyPr>
          <a:lstStyle/>
          <a:p>
            <a:r>
              <a:rPr lang="pt-BR" b="1" dirty="0" smtClean="0">
                <a:solidFill>
                  <a:schemeClr val="tx1"/>
                </a:solidFill>
              </a:rPr>
              <a:t>Regras gerais e síntese da norma</a:t>
            </a:r>
            <a:endParaRPr lang="pt-BR" b="1" dirty="0">
              <a:solidFill>
                <a:schemeClr val="tx1"/>
              </a:solidFill>
            </a:endParaRPr>
          </a:p>
        </p:txBody>
      </p:sp>
      <p:sp>
        <p:nvSpPr>
          <p:cNvPr id="3" name="Espaço Reservado para Conteúdo 2"/>
          <p:cNvSpPr>
            <a:spLocks noGrp="1"/>
          </p:cNvSpPr>
          <p:nvPr>
            <p:ph sz="quarter" idx="1"/>
          </p:nvPr>
        </p:nvSpPr>
        <p:spPr>
          <a:xfrm>
            <a:off x="179512" y="908720"/>
            <a:ext cx="8496944" cy="5565232"/>
          </a:xfrm>
        </p:spPr>
        <p:txBody>
          <a:bodyPr>
            <a:normAutofit fontScale="85000" lnSpcReduction="10000"/>
          </a:bodyPr>
          <a:lstStyle/>
          <a:p>
            <a:r>
              <a:rPr lang="pt-BR" b="1" dirty="0" smtClean="0"/>
              <a:t>Citação Direta</a:t>
            </a:r>
          </a:p>
          <a:p>
            <a:pPr>
              <a:buNone/>
            </a:pPr>
            <a:endParaRPr lang="pt-BR" dirty="0" smtClean="0"/>
          </a:p>
          <a:p>
            <a:pPr algn="just"/>
            <a:r>
              <a:rPr lang="pt-BR" dirty="0" smtClean="0"/>
              <a:t>Deve conter o ano de publicação e a página que o texto foi extraído.</a:t>
            </a:r>
          </a:p>
          <a:p>
            <a:pPr algn="just">
              <a:buNone/>
            </a:pPr>
            <a:endParaRPr lang="pt-BR" dirty="0" smtClean="0"/>
          </a:p>
          <a:p>
            <a:pPr algn="just"/>
            <a:r>
              <a:rPr lang="pt-BR" dirty="0" smtClean="0"/>
              <a:t>Se você primeiro citar a frase entre aspas, a referência do autor deve apresentar-se na ordem: (SOBRENOME DO AUTOR, ano, página). Lembre-se: sobrenome do autor em caixa alta.</a:t>
            </a:r>
          </a:p>
          <a:p>
            <a:pPr algn="just">
              <a:buNone/>
            </a:pPr>
            <a:endParaRPr lang="pt-BR" dirty="0" smtClean="0"/>
          </a:p>
          <a:p>
            <a:pPr algn="just"/>
            <a:r>
              <a:rPr lang="pt-BR" dirty="0" smtClean="0"/>
              <a:t>Se você primeiro referenciar o autor, para depois fazer a citação, use: Sobrenome (ano, número da página). Lembre-se: apenas a primeira letra do sobrenome em maiúscula.</a:t>
            </a:r>
          </a:p>
          <a:p>
            <a:pPr algn="just">
              <a:buNone/>
            </a:pPr>
            <a:endParaRPr lang="pt-BR" dirty="0" smtClean="0"/>
          </a:p>
          <a:p>
            <a:pPr algn="just"/>
            <a:r>
              <a:rPr lang="pt-BR" dirty="0" smtClean="0"/>
              <a:t>Se a citação tiver algum termo entre aspas " ", coloque-o entre aspas simples, já que a citação em si (a frase toda) apresenta-se entre aspas duplas.</a:t>
            </a:r>
          </a:p>
          <a:p>
            <a:pPr algn="just">
              <a:buNone/>
            </a:pPr>
            <a:r>
              <a:rPr lang="pt-BR" dirty="0" smtClean="0"/>
              <a:t/>
            </a:r>
            <a:br>
              <a:rPr lang="pt-BR" dirty="0" smtClean="0"/>
            </a:b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7467600" cy="490066"/>
          </a:xfrm>
        </p:spPr>
        <p:txBody>
          <a:bodyPr>
            <a:normAutofit fontScale="90000"/>
          </a:bodyPr>
          <a:lstStyle/>
          <a:p>
            <a:pPr algn="ctr"/>
            <a:r>
              <a:rPr lang="pt-BR" b="1" dirty="0" smtClean="0">
                <a:solidFill>
                  <a:schemeClr val="tx1"/>
                </a:solidFill>
              </a:rPr>
              <a:t>Dissertação</a:t>
            </a:r>
            <a:endParaRPr lang="pt-BR" b="1" dirty="0">
              <a:solidFill>
                <a:schemeClr val="tx1"/>
              </a:solidFill>
            </a:endParaRPr>
          </a:p>
        </p:txBody>
      </p:sp>
      <p:sp>
        <p:nvSpPr>
          <p:cNvPr id="3" name="Espaço Reservado para Conteúdo 2"/>
          <p:cNvSpPr>
            <a:spLocks noGrp="1"/>
          </p:cNvSpPr>
          <p:nvPr>
            <p:ph sz="quarter" idx="1"/>
          </p:nvPr>
        </p:nvSpPr>
        <p:spPr>
          <a:xfrm>
            <a:off x="179512" y="836712"/>
            <a:ext cx="8424936" cy="5637240"/>
          </a:xfrm>
        </p:spPr>
        <p:txBody>
          <a:bodyPr>
            <a:normAutofit fontScale="92500"/>
          </a:bodyPr>
          <a:lstStyle/>
          <a:p>
            <a:pPr algn="just"/>
            <a:r>
              <a:rPr lang="pt-BR" dirty="0" smtClean="0"/>
              <a:t>Dissertar é, por meio da organização de palavras, frases e textos, apresentar ideias, desenvolver raciocínio, analisar contextos, dados e fatos. Neste momento temos a oportunidade de discutir, argumentar e defender o que pensamos utilizando-se da fundamentação, justificação, explicação, persuasão e de provas.</a:t>
            </a:r>
          </a:p>
          <a:p>
            <a:pPr algn="just">
              <a:buNone/>
            </a:pPr>
            <a:r>
              <a:rPr lang="pt-BR" dirty="0" smtClean="0"/>
              <a:t/>
            </a:r>
            <a:br>
              <a:rPr lang="pt-BR" dirty="0" smtClean="0"/>
            </a:br>
            <a:r>
              <a:rPr lang="pt-BR" dirty="0" smtClean="0"/>
              <a:t/>
            </a:r>
            <a:br>
              <a:rPr lang="pt-BR" dirty="0" smtClean="0"/>
            </a:br>
            <a:r>
              <a:rPr lang="pt-BR" dirty="0" smtClean="0"/>
              <a:t>A elaboração de textos dissertativos requer domínio da modalidade escrita da língua, desde a questão ortográfica ao uso de um vocabulário preciso e de construções sintáticas organizadas, além de conhecimento do assunto que se vai abordar e posição crítica (pessoal) diante desse assunto.</a:t>
            </a:r>
            <a:br>
              <a:rPr lang="pt-BR" dirty="0" smtClean="0"/>
            </a:br>
            <a:r>
              <a:rPr lang="pt-BR" dirty="0" smtClean="0"/>
              <a:t>A atividade </a:t>
            </a:r>
            <a:r>
              <a:rPr lang="pt-BR" dirty="0" err="1" smtClean="0"/>
              <a:t>dissertadora</a:t>
            </a:r>
            <a:r>
              <a:rPr lang="pt-BR" dirty="0" smtClean="0"/>
              <a:t> desenvolve o gosto de pensar e escrever o que pensa, de questionar o mundo, de procurar entender e transformar a realidade.</a:t>
            </a:r>
            <a:endParaRPr lang="pt-B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107504" y="456056"/>
            <a:ext cx="8712968" cy="6069288"/>
          </a:xfrm>
        </p:spPr>
        <p:txBody>
          <a:bodyPr>
            <a:normAutofit lnSpcReduction="10000"/>
          </a:bodyPr>
          <a:lstStyle/>
          <a:p>
            <a:r>
              <a:rPr lang="pt-BR" b="1" dirty="0" smtClean="0"/>
              <a:t>Citação Indireta</a:t>
            </a:r>
            <a:r>
              <a:rPr lang="pt-BR" dirty="0" smtClean="0"/>
              <a:t/>
            </a:r>
            <a:br>
              <a:rPr lang="pt-BR" dirty="0" smtClean="0"/>
            </a:br>
            <a:r>
              <a:rPr lang="pt-BR" dirty="0" smtClean="0"/>
              <a:t/>
            </a:r>
            <a:br>
              <a:rPr lang="pt-BR" dirty="0" smtClean="0"/>
            </a:br>
            <a:r>
              <a:rPr lang="pt-BR" dirty="0" smtClean="0"/>
              <a:t>Segue a mesma formatação quanto a referência do sobrenome do autor (no início ou no final da frase), ficando a critério do autor (você) inserir o número da página em que o texto foi retirado.</a:t>
            </a:r>
            <a:br>
              <a:rPr lang="pt-BR" dirty="0" smtClean="0"/>
            </a:br>
            <a:r>
              <a:rPr lang="pt-BR" dirty="0" smtClean="0"/>
              <a:t/>
            </a:r>
            <a:br>
              <a:rPr lang="pt-BR" dirty="0" smtClean="0"/>
            </a:br>
            <a:r>
              <a:rPr lang="pt-BR" b="1" dirty="0" smtClean="0"/>
              <a:t>Citação de Citação</a:t>
            </a:r>
            <a:r>
              <a:rPr lang="pt-BR" dirty="0" smtClean="0"/>
              <a:t/>
            </a:r>
            <a:br>
              <a:rPr lang="pt-BR" dirty="0" smtClean="0"/>
            </a:br>
            <a:r>
              <a:rPr lang="pt-BR" dirty="0" smtClean="0"/>
              <a:t/>
            </a:r>
            <a:br>
              <a:rPr lang="pt-BR" dirty="0" smtClean="0"/>
            </a:br>
            <a:r>
              <a:rPr lang="pt-BR" dirty="0" smtClean="0"/>
              <a:t>Segue a mesma formatação quanto a referência do sobrenome do autor (no início ou no final da frase). Lembre-se de usar esse tipo de citação com cautela, para não fazer um trabalho do tipo “fofoca”, no qual você apenas copia algum conteúdo que, na verdade, já foi copiado.</a:t>
            </a:r>
            <a:br>
              <a:rPr lang="pt-BR" dirty="0" smtClean="0"/>
            </a:br>
            <a:r>
              <a:rPr lang="pt-BR" dirty="0" smtClean="0"/>
              <a:t/>
            </a:r>
            <a:br>
              <a:rPr lang="pt-BR" dirty="0" smtClean="0"/>
            </a:br>
            <a:r>
              <a:rPr lang="pt-BR" dirty="0" smtClean="0"/>
              <a:t/>
            </a:r>
            <a:br>
              <a:rPr lang="pt-BR" dirty="0" smtClean="0"/>
            </a:br>
            <a:endParaRPr lang="pt-B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323528" y="260648"/>
            <a:ext cx="8496944" cy="6213304"/>
          </a:xfrm>
        </p:spPr>
        <p:txBody>
          <a:bodyPr>
            <a:normAutofit/>
          </a:bodyPr>
          <a:lstStyle/>
          <a:p>
            <a:r>
              <a:rPr lang="pt-BR" b="1" dirty="0" smtClean="0"/>
              <a:t>Grifo</a:t>
            </a:r>
            <a:r>
              <a:rPr lang="pt-BR" dirty="0" smtClean="0"/>
              <a:t/>
            </a:r>
            <a:br>
              <a:rPr lang="pt-BR" dirty="0" smtClean="0"/>
            </a:br>
            <a:r>
              <a:rPr lang="pt-BR" dirty="0" smtClean="0"/>
              <a:t/>
            </a:r>
            <a:br>
              <a:rPr lang="pt-BR" dirty="0" smtClean="0"/>
            </a:br>
            <a:r>
              <a:rPr lang="pt-BR" dirty="0" smtClean="0"/>
              <a:t>Se você usou uma fonte já com o grifo (negrito, itálico ou sublinhado), se você destacou um trecho da citação ou até mesmo se você traduziu uma frase para incluir no trabalho como citação, não esqueça de avisar. Caso tenha sido uma tradução sua, acrescente “tradução nossa”.</a:t>
            </a:r>
            <a:br>
              <a:rPr lang="pt-BR" dirty="0" smtClean="0"/>
            </a:br>
            <a:r>
              <a:rPr lang="pt-BR" dirty="0" smtClean="0"/>
              <a:t/>
            </a:r>
            <a:br>
              <a:rPr lang="pt-BR" dirty="0" smtClean="0"/>
            </a:br>
            <a:r>
              <a:rPr lang="pt-BR" b="1" dirty="0" smtClean="0"/>
              <a:t>Citação com mais de três linhas</a:t>
            </a:r>
          </a:p>
          <a:p>
            <a:pPr>
              <a:buNone/>
            </a:pPr>
            <a:endParaRPr lang="pt-BR" dirty="0" smtClean="0"/>
          </a:p>
          <a:p>
            <a:r>
              <a:rPr lang="pt-BR" dirty="0" smtClean="0"/>
              <a:t>Reduza o tamanho da fonte para 10 ou 11</a:t>
            </a:r>
          </a:p>
          <a:p>
            <a:r>
              <a:rPr lang="pt-BR" dirty="0" smtClean="0"/>
              <a:t>Aplique um recuo de 4cm em relação à margem esquerda</a:t>
            </a:r>
          </a:p>
          <a:p>
            <a:r>
              <a:rPr lang="pt-BR" dirty="0" smtClean="0"/>
              <a:t>Não coloque aspas</a:t>
            </a:r>
          </a:p>
          <a:p>
            <a:pPr>
              <a:buNone/>
            </a:pPr>
            <a:r>
              <a:rPr lang="pt-BR" dirty="0" smtClean="0"/>
              <a:t/>
            </a:r>
            <a:br>
              <a:rPr lang="pt-BR" dirty="0" smtClean="0"/>
            </a:br>
            <a:endParaRPr lang="pt-B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634082"/>
          </a:xfrm>
        </p:spPr>
        <p:txBody>
          <a:bodyPr>
            <a:normAutofit fontScale="90000"/>
          </a:bodyPr>
          <a:lstStyle/>
          <a:p>
            <a:r>
              <a:rPr lang="pt-BR" b="1" dirty="0" smtClean="0">
                <a:solidFill>
                  <a:schemeClr val="tx1"/>
                </a:solidFill>
              </a:rPr>
              <a:t>Notas de rodapé</a:t>
            </a:r>
            <a:r>
              <a:rPr lang="pt-BR" dirty="0" smtClean="0"/>
              <a:t/>
            </a:r>
            <a:br>
              <a:rPr lang="pt-BR" dirty="0" smtClean="0"/>
            </a:br>
            <a:endParaRPr lang="pt-BR" dirty="0"/>
          </a:p>
        </p:txBody>
      </p:sp>
      <p:sp>
        <p:nvSpPr>
          <p:cNvPr id="3" name="Espaço Reservado para Conteúdo 2"/>
          <p:cNvSpPr>
            <a:spLocks noGrp="1"/>
          </p:cNvSpPr>
          <p:nvPr>
            <p:ph sz="quarter" idx="1"/>
          </p:nvPr>
        </p:nvSpPr>
        <p:spPr>
          <a:xfrm>
            <a:off x="251520" y="548680"/>
            <a:ext cx="8352928" cy="5853264"/>
          </a:xfrm>
        </p:spPr>
        <p:txBody>
          <a:bodyPr>
            <a:noAutofit/>
          </a:bodyPr>
          <a:lstStyle/>
          <a:p>
            <a:pPr algn="just"/>
            <a:r>
              <a:rPr lang="pt-BR" dirty="0" smtClean="0"/>
              <a:t>As notas de rodapé são caracterizadas por números ou letras apresentado no final da citação, que aparecem em sequencia, no corpo do trabalho. No rodapé, você pode referenciar:</a:t>
            </a:r>
          </a:p>
          <a:p>
            <a:pPr algn="just">
              <a:buNone/>
            </a:pPr>
            <a:r>
              <a:rPr lang="pt-BR" dirty="0" smtClean="0"/>
              <a:t/>
            </a:r>
            <a:br>
              <a:rPr lang="pt-BR" dirty="0" smtClean="0"/>
            </a:br>
            <a:r>
              <a:rPr lang="pt-BR" dirty="0" smtClean="0"/>
              <a:t>Um trabalho que ainda esteja em fase de elaboração, sendo que em seu texto, deve constar a expressão entre parênteses (em fase de elaboração).</a:t>
            </a:r>
          </a:p>
          <a:p>
            <a:pPr algn="just">
              <a:buNone/>
            </a:pPr>
            <a:r>
              <a:rPr lang="pt-BR" dirty="0" smtClean="0"/>
              <a:t/>
            </a:r>
            <a:br>
              <a:rPr lang="pt-BR" dirty="0" smtClean="0"/>
            </a:br>
            <a:r>
              <a:rPr lang="pt-BR" dirty="0" smtClean="0"/>
              <a:t>Informações verbais obtidas durante uma conversa, dados coletados em uma palestra etc., sendo que em seu texto, deve constar a expressão entre parênteses (informação verbal).</a:t>
            </a:r>
          </a:p>
          <a:p>
            <a:pPr algn="just">
              <a:buNone/>
            </a:pPr>
            <a:r>
              <a:rPr lang="pt-BR" dirty="0" smtClean="0"/>
              <a:t/>
            </a:r>
            <a:br>
              <a:rPr lang="pt-BR" dirty="0" smtClean="0"/>
            </a:br>
            <a:r>
              <a:rPr lang="pt-BR" dirty="0" smtClean="0"/>
              <a:t>Qualquer tipo de menção que julgue necessário, seguindo as normas de referências ou vocabulário livre.</a:t>
            </a:r>
          </a:p>
          <a:p>
            <a:pPr algn="just">
              <a:buNone/>
            </a:pPr>
            <a:r>
              <a:rPr lang="pt-BR" dirty="0" smtClean="0"/>
              <a:t/>
            </a:r>
            <a:br>
              <a:rPr lang="pt-BR" dirty="0" smtClean="0"/>
            </a:br>
            <a:r>
              <a:rPr lang="pt-BR" dirty="0" smtClean="0"/>
              <a:t/>
            </a:r>
            <a:br>
              <a:rPr lang="pt-BR" dirty="0" smtClean="0"/>
            </a:br>
            <a:r>
              <a:rPr lang="pt-BR" dirty="0" smtClean="0"/>
              <a:t/>
            </a:r>
            <a:br>
              <a:rPr lang="pt-BR" dirty="0" smtClean="0"/>
            </a:br>
            <a:endParaRPr lang="pt-B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57200" y="404664"/>
            <a:ext cx="8219256" cy="6069288"/>
          </a:xfrm>
        </p:spPr>
        <p:txBody>
          <a:bodyPr>
            <a:normAutofit fontScale="92500"/>
          </a:bodyPr>
          <a:lstStyle/>
          <a:p>
            <a:pPr algn="just"/>
            <a:r>
              <a:rPr lang="pt-BR" dirty="0" smtClean="0"/>
              <a:t>Detalhes, muitos detalhes estão presentes nas normas de citação. Lendo pela primeira vez, tudo isso pode parecer muito confuso e difícil, mas com o passar do tempo a formatação acaba sendo tão intuitiva e direta, que você, com certeza, não precisará consultar as explicações acima. Os processos, tanto para direta, indireta ou citação de citação acabam sendo parecidos, fato que permite memorizar melhor o processo.</a:t>
            </a:r>
          </a:p>
          <a:p>
            <a:pPr algn="just">
              <a:buNone/>
            </a:pPr>
            <a:endParaRPr lang="pt-BR" dirty="0" smtClean="0"/>
          </a:p>
          <a:p>
            <a:pPr algn="just"/>
            <a:r>
              <a:rPr lang="pt-BR" dirty="0" smtClean="0"/>
              <a:t>Ao final deste artigo encontram-se as fontes utilizadas como referências, para fazer os exemplos de citações... Elas estão de acordo com a NBR 6023, referente as informações e documentação necessárias para elaboração de referências, que você vai conferir no próximo artigo.</a:t>
            </a:r>
          </a:p>
          <a:p>
            <a:pPr algn="just">
              <a:buNone/>
            </a:pPr>
            <a:r>
              <a:rPr lang="pt-BR" dirty="0" smtClean="0"/>
              <a:t/>
            </a:r>
            <a:br>
              <a:rPr lang="pt-BR" dirty="0" smtClean="0"/>
            </a:br>
            <a:r>
              <a:rPr lang="pt-BR" dirty="0" smtClean="0"/>
              <a:t/>
            </a:r>
            <a:br>
              <a:rPr lang="pt-BR" dirty="0" smtClean="0"/>
            </a:br>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251520" y="476672"/>
            <a:ext cx="8352928" cy="6192688"/>
          </a:xfrm>
        </p:spPr>
        <p:txBody>
          <a:bodyPr>
            <a:normAutofit fontScale="92500" lnSpcReduction="20000"/>
          </a:bodyPr>
          <a:lstStyle/>
          <a:p>
            <a:pPr algn="just"/>
            <a:r>
              <a:rPr lang="pt-BR" dirty="0" smtClean="0"/>
              <a:t>REFERÊNCIAS</a:t>
            </a:r>
          </a:p>
          <a:p>
            <a:pPr algn="just">
              <a:buNone/>
            </a:pPr>
            <a:endParaRPr lang="pt-BR" dirty="0" smtClean="0"/>
          </a:p>
          <a:p>
            <a:pPr algn="just"/>
            <a:r>
              <a:rPr lang="pt-BR" dirty="0" smtClean="0"/>
              <a:t>XAVIER, Andressa Cristina. </a:t>
            </a:r>
            <a:r>
              <a:rPr lang="pt-BR" b="1" dirty="0" smtClean="0"/>
              <a:t>Processamento informacional de um jornal histórico com vista à sua disponibilização na internet.</a:t>
            </a:r>
            <a:r>
              <a:rPr lang="pt-BR" dirty="0" smtClean="0"/>
              <a:t> 2007. 80 f. Trabalho de Conclusão de Curso (Bacharelado em Gestão da Informação) – Universidade Federal do Paraná, Curitiba, 2007. [Orientador: Prof. Dr. Ulf Gregory </a:t>
            </a:r>
            <a:r>
              <a:rPr lang="pt-BR" dirty="0" err="1" smtClean="0"/>
              <a:t>Baranow</a:t>
            </a:r>
            <a:r>
              <a:rPr lang="pt-BR" dirty="0" smtClean="0"/>
              <a:t>].</a:t>
            </a:r>
          </a:p>
          <a:p>
            <a:pPr algn="just">
              <a:buNone/>
            </a:pPr>
            <a:endParaRPr lang="pt-BR" dirty="0" smtClean="0"/>
          </a:p>
          <a:p>
            <a:pPr algn="just"/>
            <a:r>
              <a:rPr lang="pt-BR" dirty="0" smtClean="0"/>
              <a:t>KOSCIANSKI, A.; SOARES, M. </a:t>
            </a:r>
            <a:r>
              <a:rPr lang="pt-BR" b="1" dirty="0" smtClean="0"/>
              <a:t>Qualidade de software</a:t>
            </a:r>
            <a:r>
              <a:rPr lang="pt-BR" dirty="0" smtClean="0"/>
              <a:t>: aprenda as metodologias e técnicas mais modernas para o desenvolvimento de software. São Paulo: </a:t>
            </a:r>
            <a:r>
              <a:rPr lang="pt-BR" dirty="0" err="1" smtClean="0"/>
              <a:t>Novatec</a:t>
            </a:r>
            <a:r>
              <a:rPr lang="pt-BR" dirty="0" smtClean="0"/>
              <a:t> Editora, 2007.</a:t>
            </a:r>
          </a:p>
          <a:p>
            <a:pPr algn="just">
              <a:buNone/>
            </a:pPr>
            <a:endParaRPr lang="pt-BR" dirty="0" smtClean="0"/>
          </a:p>
          <a:p>
            <a:pPr algn="just"/>
            <a:r>
              <a:rPr lang="pt-BR" dirty="0" smtClean="0"/>
              <a:t>VAZ, Conrado Adolpho. </a:t>
            </a:r>
            <a:r>
              <a:rPr lang="pt-BR" b="1" dirty="0" smtClean="0"/>
              <a:t>Google Marketing</a:t>
            </a:r>
            <a:r>
              <a:rPr lang="pt-BR" dirty="0" smtClean="0"/>
              <a:t>: o guia definitivo do marketing digital. São Paulo: </a:t>
            </a:r>
            <a:r>
              <a:rPr lang="pt-BR" dirty="0" err="1" smtClean="0"/>
              <a:t>Novatec</a:t>
            </a:r>
            <a:r>
              <a:rPr lang="pt-BR" dirty="0" smtClean="0"/>
              <a:t> Editora, 2007.</a:t>
            </a:r>
          </a:p>
          <a:p>
            <a:pPr algn="just">
              <a:buNone/>
            </a:pPr>
            <a:r>
              <a:rPr lang="pt-BR" dirty="0" smtClean="0"/>
              <a:t/>
            </a:r>
            <a:br>
              <a:rPr lang="pt-BR" dirty="0" smtClean="0"/>
            </a:br>
            <a:r>
              <a:rPr lang="pt-BR" sz="1100" dirty="0" smtClean="0"/>
              <a:t>Fonte: </a:t>
            </a:r>
            <a:r>
              <a:rPr lang="pt-BR" sz="1100" dirty="0" smtClean="0">
                <a:hlinkClick r:id="rId2"/>
              </a:rPr>
              <a:t>http://www.tecmundo.com.br/834-aprenda-a-usar-as-normas-da-abnt-citacao-2-de-4-.htm#ixzz1vRdoMyU4</a:t>
            </a:r>
            <a:r>
              <a:rPr lang="pt-BR" sz="1100" dirty="0" smtClean="0"/>
              <a:t> Acesso dia 20 de maio de 2012</a:t>
            </a:r>
            <a:endParaRPr lang="pt-BR"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147248" cy="490066"/>
          </a:xfrm>
        </p:spPr>
        <p:txBody>
          <a:bodyPr>
            <a:normAutofit fontScale="90000"/>
          </a:bodyPr>
          <a:lstStyle/>
          <a:p>
            <a:r>
              <a:rPr lang="pt-BR" b="1" dirty="0" smtClean="0">
                <a:solidFill>
                  <a:schemeClr val="tx1"/>
                </a:solidFill>
              </a:rPr>
              <a:t>Passos para escrever o texto dissertativo</a:t>
            </a:r>
            <a:endParaRPr lang="pt-BR" b="1" dirty="0">
              <a:solidFill>
                <a:schemeClr val="tx1"/>
              </a:solidFill>
            </a:endParaRPr>
          </a:p>
        </p:txBody>
      </p:sp>
      <p:sp>
        <p:nvSpPr>
          <p:cNvPr id="3" name="Espaço Reservado para Conteúdo 2"/>
          <p:cNvSpPr>
            <a:spLocks noGrp="1"/>
          </p:cNvSpPr>
          <p:nvPr>
            <p:ph sz="quarter" idx="1"/>
          </p:nvPr>
        </p:nvSpPr>
        <p:spPr>
          <a:xfrm>
            <a:off x="395536" y="1124744"/>
            <a:ext cx="8219256" cy="2836912"/>
          </a:xfrm>
        </p:spPr>
        <p:txBody>
          <a:bodyPr/>
          <a:lstStyle/>
          <a:p>
            <a:pPr algn="just"/>
            <a:r>
              <a:rPr lang="pt-BR" dirty="0" smtClean="0"/>
              <a:t>O texto deve ser produzido de forma a satisfazer os objetivos que o escritor se propôs a alcançar.</a:t>
            </a:r>
            <a:br>
              <a:rPr lang="pt-BR" dirty="0" smtClean="0"/>
            </a:br>
            <a:r>
              <a:rPr lang="pt-BR" dirty="0" smtClean="0"/>
              <a:t>Há uma estrutura consagrada para a organização desse tipo de texto.</a:t>
            </a:r>
          </a:p>
          <a:p>
            <a:pPr algn="just">
              <a:buNone/>
            </a:pPr>
            <a:r>
              <a:rPr lang="pt-BR" dirty="0" smtClean="0"/>
              <a:t/>
            </a:r>
            <a:br>
              <a:rPr lang="pt-BR" dirty="0" smtClean="0"/>
            </a:br>
            <a:r>
              <a:rPr lang="pt-BR" dirty="0" smtClean="0"/>
              <a:t>Consiste em organizar o material obtido em três partes: a introdução, o desenvolvimento e a conclusão.</a:t>
            </a:r>
            <a:endParaRPr lang="pt-BR" dirty="0"/>
          </a:p>
        </p:txBody>
      </p:sp>
      <p:pic>
        <p:nvPicPr>
          <p:cNvPr id="1026" name="Picture 2" descr="C:\Documents and Settings\Tiago\Desktop\dissertação.jpg"/>
          <p:cNvPicPr>
            <a:picLocks noChangeAspect="1" noChangeArrowheads="1"/>
          </p:cNvPicPr>
          <p:nvPr/>
        </p:nvPicPr>
        <p:blipFill>
          <a:blip r:embed="rId2" cstate="print"/>
          <a:srcRect/>
          <a:stretch>
            <a:fillRect/>
          </a:stretch>
        </p:blipFill>
        <p:spPr bwMode="auto">
          <a:xfrm>
            <a:off x="4644008" y="4149080"/>
            <a:ext cx="3149872" cy="23715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251520" y="312040"/>
            <a:ext cx="8424936" cy="6213304"/>
          </a:xfrm>
        </p:spPr>
        <p:txBody>
          <a:bodyPr>
            <a:normAutofit fontScale="92500" lnSpcReduction="10000"/>
          </a:bodyPr>
          <a:lstStyle/>
          <a:p>
            <a:pPr algn="just"/>
            <a:r>
              <a:rPr lang="pt-BR" b="1" dirty="0" smtClean="0"/>
              <a:t>- Introdução:</a:t>
            </a:r>
            <a:r>
              <a:rPr lang="pt-BR" dirty="0" smtClean="0"/>
              <a:t> A introdução deve apresentar de maneira clara o assunto que será tratado e delimitar as questões, referentes ao assunto, que serão abordadas.</a:t>
            </a:r>
            <a:br>
              <a:rPr lang="pt-BR" dirty="0" smtClean="0"/>
            </a:br>
            <a:r>
              <a:rPr lang="pt-BR" dirty="0" smtClean="0"/>
              <a:t>Neste momento pode-se formular uma tese, que deverá ser discutida e provada no texto, propor uma pergunta, cuja resposta deverá constar no desenvolvimento e explicitada na conclusão.</a:t>
            </a:r>
          </a:p>
          <a:p>
            <a:pPr algn="just">
              <a:buNone/>
            </a:pPr>
            <a:r>
              <a:rPr lang="pt-BR" dirty="0" smtClean="0"/>
              <a:t/>
            </a:r>
            <a:br>
              <a:rPr lang="pt-BR" dirty="0" smtClean="0"/>
            </a:br>
            <a:r>
              <a:rPr lang="pt-BR" dirty="0" smtClean="0"/>
              <a:t/>
            </a:r>
            <a:br>
              <a:rPr lang="pt-BR" dirty="0" smtClean="0"/>
            </a:br>
            <a:r>
              <a:rPr lang="pt-BR" b="1" dirty="0" smtClean="0"/>
              <a:t>- Desenvolvimento:</a:t>
            </a:r>
            <a:r>
              <a:rPr lang="pt-BR" dirty="0" smtClean="0"/>
              <a:t> É a parte do texto em que as ideias, pontos de vista, conceitos, informações de que dispõe serão desenvolvidas; desenroladas e avaliadas progressivamente.</a:t>
            </a:r>
          </a:p>
          <a:p>
            <a:pPr algn="just">
              <a:buNone/>
            </a:pPr>
            <a:r>
              <a:rPr lang="pt-BR" dirty="0" smtClean="0"/>
              <a:t/>
            </a:r>
            <a:br>
              <a:rPr lang="pt-BR" dirty="0" smtClean="0"/>
            </a:br>
            <a:r>
              <a:rPr lang="pt-BR" dirty="0" smtClean="0"/>
              <a:t/>
            </a:r>
            <a:br>
              <a:rPr lang="pt-BR" dirty="0" smtClean="0"/>
            </a:br>
            <a:r>
              <a:rPr lang="pt-BR" b="1" dirty="0" smtClean="0"/>
              <a:t>- Conclusão:</a:t>
            </a:r>
            <a:r>
              <a:rPr lang="pt-BR" dirty="0" smtClean="0"/>
              <a:t> É o momento final do texto, este deverá apresentar um resumo forte de tudo o que já foi dito. A conclusão deve expor uma avaliação final do assunto discutido.</a:t>
            </a: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323528" y="332656"/>
            <a:ext cx="8424936" cy="6141296"/>
          </a:xfrm>
        </p:spPr>
        <p:txBody>
          <a:bodyPr>
            <a:normAutofit fontScale="92500"/>
          </a:bodyPr>
          <a:lstStyle/>
          <a:p>
            <a:pPr algn="just">
              <a:buNone/>
            </a:pPr>
            <a:r>
              <a:rPr lang="pt-BR" dirty="0" smtClean="0"/>
              <a:t>   Cada uma dessas partes se relacionam umas com as outras, seja preparando-as ou retomando-as, portanto, não são isoladas.</a:t>
            </a:r>
          </a:p>
          <a:p>
            <a:pPr algn="just">
              <a:buNone/>
            </a:pPr>
            <a:r>
              <a:rPr lang="pt-BR" dirty="0" smtClean="0"/>
              <a:t/>
            </a:r>
            <a:br>
              <a:rPr lang="pt-BR" dirty="0" smtClean="0"/>
            </a:br>
            <a:r>
              <a:rPr lang="pt-BR" dirty="0" smtClean="0"/>
              <a:t/>
            </a:r>
            <a:br>
              <a:rPr lang="pt-BR" dirty="0" smtClean="0"/>
            </a:br>
            <a:r>
              <a:rPr lang="pt-BR" dirty="0" smtClean="0"/>
              <a:t>A produção de textos dissertativos está ligada à capacidade argumentativa daquele que se dispõe a essa construção.</a:t>
            </a:r>
          </a:p>
          <a:p>
            <a:pPr algn="just">
              <a:buNone/>
            </a:pPr>
            <a:r>
              <a:rPr lang="pt-BR" dirty="0" smtClean="0"/>
              <a:t/>
            </a:r>
            <a:br>
              <a:rPr lang="pt-BR" dirty="0" smtClean="0"/>
            </a:br>
            <a:r>
              <a:rPr lang="pt-BR" dirty="0" smtClean="0"/>
              <a:t/>
            </a:r>
            <a:br>
              <a:rPr lang="pt-BR" dirty="0" smtClean="0"/>
            </a:br>
            <a:r>
              <a:rPr lang="pt-BR" dirty="0" smtClean="0"/>
              <a:t>É importante destacar que a obtenção de informações, referentes aos diversos assuntos, seja por intermédio da leitura, de conversas, de viagens, de experiências do dia e dia e dos mais variados veículos de informação pode sanar a carência de informações e consequentemente dar suporte ao produzir um texto.</a:t>
            </a:r>
          </a:p>
          <a:p>
            <a:pPr algn="just">
              <a:buNone/>
            </a:pPr>
            <a:endParaRPr lang="pt-BR" dirty="0" smtClean="0"/>
          </a:p>
          <a:p>
            <a:pPr algn="just">
              <a:buNone/>
            </a:pPr>
            <a:r>
              <a:rPr lang="pt-BR" sz="1400" dirty="0" smtClean="0"/>
              <a:t>Fonte: </a:t>
            </a:r>
            <a:r>
              <a:rPr lang="pt-BR" sz="1400" dirty="0" smtClean="0">
                <a:hlinkClick r:id="rId2"/>
              </a:rPr>
              <a:t>http://www.brasilescola.com/redacao/dissertacao.htm</a:t>
            </a:r>
            <a:r>
              <a:rPr lang="pt-BR" sz="1400" dirty="0" smtClean="0"/>
              <a:t> Acesso: 20 de maio de 2012 às 14h55</a:t>
            </a:r>
            <a:endParaRPr lang="pt-BR"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346646"/>
            <a:ext cx="8291264" cy="490066"/>
          </a:xfrm>
        </p:spPr>
        <p:txBody>
          <a:bodyPr>
            <a:normAutofit/>
          </a:bodyPr>
          <a:lstStyle/>
          <a:p>
            <a:pPr algn="ctr"/>
            <a:r>
              <a:rPr lang="pt-BR" sz="2400" b="1" dirty="0" smtClean="0">
                <a:solidFill>
                  <a:schemeClr val="tx1"/>
                </a:solidFill>
              </a:rPr>
              <a:t>METODOLOGIA DO TRABALHO CIENTÍFICO</a:t>
            </a:r>
            <a:endParaRPr lang="pt-BR" sz="2400" b="1" dirty="0">
              <a:solidFill>
                <a:schemeClr val="tx1"/>
              </a:solidFill>
            </a:endParaRPr>
          </a:p>
        </p:txBody>
      </p:sp>
      <p:sp>
        <p:nvSpPr>
          <p:cNvPr id="3" name="Espaço Reservado para Conteúdo 2"/>
          <p:cNvSpPr>
            <a:spLocks noGrp="1"/>
          </p:cNvSpPr>
          <p:nvPr>
            <p:ph sz="quarter" idx="1"/>
          </p:nvPr>
        </p:nvSpPr>
        <p:spPr>
          <a:xfrm>
            <a:off x="611560" y="1124744"/>
            <a:ext cx="7467600" cy="4873752"/>
          </a:xfrm>
        </p:spPr>
        <p:txBody>
          <a:bodyPr>
            <a:normAutofit lnSpcReduction="10000"/>
          </a:bodyPr>
          <a:lstStyle/>
          <a:p>
            <a:pPr algn="just"/>
            <a:r>
              <a:rPr lang="pt-BR" dirty="0" smtClean="0"/>
              <a:t>Trata-se de um estudo sobre um tema especifico ou particular, com suficiente valor representativo e que obedece a rigorosa metodologia. Investiga determinado assunto não só em profundidade, mas também em todos os seus ângulos e aspectos, dependendo dos fins a que se destinam. (SALOMAN 1999).</a:t>
            </a:r>
          </a:p>
          <a:p>
            <a:pPr algn="just"/>
            <a:endParaRPr lang="pt-BR" dirty="0" smtClean="0"/>
          </a:p>
          <a:p>
            <a:pPr algn="just"/>
            <a:r>
              <a:rPr lang="pt-BR" dirty="0" smtClean="0"/>
              <a:t> O Método Cientifico é a estratégia que organiza e orienta a atividade cientifica, encaminhando à obtenção de um novo conhecimento cientifico que transforme a realidade.(SALOMON, 1999 </a:t>
            </a:r>
            <a:r>
              <a:rPr lang="pt-BR" dirty="0" err="1" smtClean="0"/>
              <a:t>apude</a:t>
            </a:r>
            <a:r>
              <a:rPr lang="pt-BR" dirty="0" smtClean="0"/>
              <a:t> </a:t>
            </a:r>
            <a:r>
              <a:rPr lang="pt-BR" dirty="0" err="1" smtClean="0"/>
              <a:t>M.L.Garcia</a:t>
            </a:r>
            <a:r>
              <a:rPr lang="pt-BR" dirty="0" smtClean="0"/>
              <a:t>, 1995).</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2792" y="418654"/>
            <a:ext cx="7467600" cy="562074"/>
          </a:xfrm>
        </p:spPr>
        <p:txBody>
          <a:bodyPr/>
          <a:lstStyle/>
          <a:p>
            <a:pPr algn="ctr"/>
            <a:r>
              <a:rPr lang="pt-BR" b="1" dirty="0" smtClean="0">
                <a:solidFill>
                  <a:schemeClr val="tx1"/>
                </a:solidFill>
              </a:rPr>
              <a:t>METODOLOGIA CIENTIFICA</a:t>
            </a:r>
            <a:endParaRPr lang="pt-BR" b="1" dirty="0">
              <a:solidFill>
                <a:schemeClr val="tx1"/>
              </a:solidFill>
            </a:endParaRPr>
          </a:p>
        </p:txBody>
      </p:sp>
      <p:sp>
        <p:nvSpPr>
          <p:cNvPr id="3" name="Espaço Reservado para Conteúdo 2"/>
          <p:cNvSpPr>
            <a:spLocks noGrp="1"/>
          </p:cNvSpPr>
          <p:nvPr>
            <p:ph sz="quarter" idx="1"/>
          </p:nvPr>
        </p:nvSpPr>
        <p:spPr>
          <a:xfrm>
            <a:off x="251520" y="1320152"/>
            <a:ext cx="8280920" cy="5421216"/>
          </a:xfrm>
        </p:spPr>
        <p:txBody>
          <a:bodyPr>
            <a:normAutofit/>
          </a:bodyPr>
          <a:lstStyle/>
          <a:p>
            <a:pPr algn="just"/>
            <a:r>
              <a:rPr lang="pt-BR" dirty="0" smtClean="0"/>
              <a:t>É a disciplina que confere os caminhos necessários para o auto –aprendizado em que o aluno é sujeito do processo, aprendendo a pesquisar e a sistematizar o conhecimento obtido. Estuda os métodos científicos sob os aspectos descritivos e da análise reflexiva. Ao abordar o processo científico, a Metodologia da Ciência, além de descrever o que são os métodos indutivo, dedutivo e hipotético-dedutivo, inclui outros procedimentos que levam a formulação da hipóteses, elaboração de leis, explicações de leis, explicações e teorias cientificas, fazendo também uma análise crítica deles.</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075240" cy="634082"/>
          </a:xfrm>
        </p:spPr>
        <p:txBody>
          <a:bodyPr>
            <a:normAutofit fontScale="90000"/>
          </a:bodyPr>
          <a:lstStyle/>
          <a:p>
            <a:pPr algn="ctr"/>
            <a:r>
              <a:rPr lang="pt-BR" b="1" dirty="0" smtClean="0">
                <a:solidFill>
                  <a:schemeClr val="tx1"/>
                </a:solidFill>
              </a:rPr>
              <a:t>A Leitura Analítica é um Método de Estudo que tem como objetivos:</a:t>
            </a:r>
            <a:endParaRPr lang="pt-BR" b="1" dirty="0">
              <a:solidFill>
                <a:schemeClr val="tx1"/>
              </a:solidFill>
            </a:endParaRPr>
          </a:p>
        </p:txBody>
      </p:sp>
      <p:sp>
        <p:nvSpPr>
          <p:cNvPr id="3" name="Espaço Reservado para Conteúdo 2"/>
          <p:cNvSpPr>
            <a:spLocks noGrp="1"/>
          </p:cNvSpPr>
          <p:nvPr>
            <p:ph sz="quarter" idx="1"/>
          </p:nvPr>
        </p:nvSpPr>
        <p:spPr>
          <a:xfrm>
            <a:off x="323528" y="1052736"/>
            <a:ext cx="8424936" cy="5421216"/>
          </a:xfrm>
        </p:spPr>
        <p:txBody>
          <a:bodyPr/>
          <a:lstStyle/>
          <a:p>
            <a:pPr marL="457200" indent="-457200">
              <a:buFont typeface="+mj-lt"/>
              <a:buAutoNum type="arabicPeriod"/>
            </a:pPr>
            <a:r>
              <a:rPr lang="pt-BR" dirty="0" smtClean="0"/>
              <a:t>Favorecer a compreensão global do significado texto;</a:t>
            </a:r>
          </a:p>
          <a:p>
            <a:pPr marL="457200" indent="-457200">
              <a:buFont typeface="+mj-lt"/>
              <a:buAutoNum type="arabicPeriod"/>
            </a:pPr>
            <a:endParaRPr lang="pt-BR" dirty="0" smtClean="0"/>
          </a:p>
          <a:p>
            <a:pPr marL="457200" indent="-457200">
              <a:buFont typeface="+mj-lt"/>
              <a:buAutoNum type="arabicPeriod"/>
            </a:pPr>
            <a:r>
              <a:rPr lang="pt-BR" dirty="0" smtClean="0"/>
              <a:t>- Treinar para a compreensão e interpretação crítica do texto;</a:t>
            </a:r>
          </a:p>
          <a:p>
            <a:pPr marL="457200" indent="-457200">
              <a:buFont typeface="+mj-lt"/>
              <a:buAutoNum type="arabicPeriod"/>
            </a:pPr>
            <a:endParaRPr lang="pt-BR" dirty="0" smtClean="0"/>
          </a:p>
          <a:p>
            <a:pPr marL="457200" indent="-457200">
              <a:buFont typeface="+mj-lt"/>
              <a:buAutoNum type="arabicPeriod"/>
            </a:pPr>
            <a:r>
              <a:rPr lang="pt-BR" dirty="0" smtClean="0"/>
              <a:t>- Auxiliar no desenvolvimento do raciocínio lógico;</a:t>
            </a:r>
          </a:p>
          <a:p>
            <a:pPr marL="457200" indent="-457200">
              <a:buFont typeface="+mj-lt"/>
              <a:buAutoNum type="arabicPeriod"/>
            </a:pPr>
            <a:endParaRPr lang="pt-BR" dirty="0" smtClean="0"/>
          </a:p>
          <a:p>
            <a:pPr marL="457200" indent="-457200">
              <a:buFont typeface="+mj-lt"/>
              <a:buAutoNum type="arabicPeriod"/>
            </a:pPr>
            <a:r>
              <a:rPr lang="pt-BR" dirty="0" smtClean="0"/>
              <a:t>- Fornecer instrumentos para o trabalho intelectual desenvolvido nos seminários, no estudo dirigido, no estudo pessoal e em grupos;</a:t>
            </a:r>
          </a:p>
          <a:p>
            <a:pPr marL="457200" indent="-457200">
              <a:buFont typeface="+mj-lt"/>
              <a:buAutoNum type="arabicPeriod"/>
            </a:pPr>
            <a:endParaRPr lang="pt-BR" dirty="0" smtClean="0"/>
          </a:p>
          <a:p>
            <a:pPr marL="457200" indent="-457200">
              <a:buFont typeface="+mj-lt"/>
              <a:buAutoNum type="arabicPeriod"/>
            </a:pPr>
            <a:r>
              <a:rPr lang="pt-BR" dirty="0" smtClean="0"/>
              <a:t>- Na confecção de resumos, resenhas, relatórios, etc.</a:t>
            </a:r>
            <a:endParaRPr lang="pt-B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360</TotalTime>
  <Words>1900</Words>
  <Application>Microsoft Office PowerPoint</Application>
  <PresentationFormat>Apresentação na tela (4:3)</PresentationFormat>
  <Paragraphs>161</Paragraphs>
  <Slides>34</Slides>
  <Notes>0</Notes>
  <HiddenSlides>0</HiddenSlides>
  <MMClips>0</MMClips>
  <ScaleCrop>false</ScaleCrop>
  <HeadingPairs>
    <vt:vector size="4" baseType="variant">
      <vt:variant>
        <vt:lpstr>Tema</vt:lpstr>
      </vt:variant>
      <vt:variant>
        <vt:i4>1</vt:i4>
      </vt:variant>
      <vt:variant>
        <vt:lpstr>Títulos de slides</vt:lpstr>
      </vt:variant>
      <vt:variant>
        <vt:i4>34</vt:i4>
      </vt:variant>
    </vt:vector>
  </HeadingPairs>
  <TitlesOfParts>
    <vt:vector size="35" baseType="lpstr">
      <vt:lpstr>Balcão Envidraçado</vt:lpstr>
      <vt:lpstr>Slide 1</vt:lpstr>
      <vt:lpstr>CONTEÚDO PROGRAMÁTICO</vt:lpstr>
      <vt:lpstr>Dissertação</vt:lpstr>
      <vt:lpstr>Passos para escrever o texto dissertativo</vt:lpstr>
      <vt:lpstr>Slide 5</vt:lpstr>
      <vt:lpstr>Slide 6</vt:lpstr>
      <vt:lpstr>METODOLOGIA DO TRABALHO CIENTÍFICO</vt:lpstr>
      <vt:lpstr>METODOLOGIA CIENTIFICA</vt:lpstr>
      <vt:lpstr>A Leitura Analítica é um Método de Estudo que tem como objetivos:</vt:lpstr>
      <vt:lpstr>Seus processos básicos são os seguintes:</vt:lpstr>
      <vt:lpstr>Slide 11</vt:lpstr>
      <vt:lpstr>Como Resumir</vt:lpstr>
      <vt:lpstr>TIPOS DE RESUMO</vt:lpstr>
      <vt:lpstr>Slide 14</vt:lpstr>
      <vt:lpstr>Citação - Tipos e regras de citação</vt:lpstr>
      <vt:lpstr>Citação Direta</vt:lpstr>
      <vt:lpstr>Slide 17</vt:lpstr>
      <vt:lpstr>Slide 18</vt:lpstr>
      <vt:lpstr>Slide 19</vt:lpstr>
      <vt:lpstr>Citação direta com mais de três linhas</vt:lpstr>
      <vt:lpstr>Slide 21</vt:lpstr>
      <vt:lpstr>Frase muito grande para citação</vt:lpstr>
      <vt:lpstr>Citação indireta</vt:lpstr>
      <vt:lpstr>Slide 24</vt:lpstr>
      <vt:lpstr>Slide 25</vt:lpstr>
      <vt:lpstr>Citação de Citação</vt:lpstr>
      <vt:lpstr>Slide 27</vt:lpstr>
      <vt:lpstr>Slide 28</vt:lpstr>
      <vt:lpstr>Regras gerais e síntese da norma</vt:lpstr>
      <vt:lpstr>Slide 30</vt:lpstr>
      <vt:lpstr>Slide 31</vt:lpstr>
      <vt:lpstr>Notas de rodapé </vt:lpstr>
      <vt:lpstr>Slide 33</vt:lpstr>
      <vt:lpstr>Slide 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Tiago</dc:creator>
  <cp:lastModifiedBy>GIBSON TI</cp:lastModifiedBy>
  <cp:revision>39</cp:revision>
  <dcterms:created xsi:type="dcterms:W3CDTF">2012-05-20T17:26:34Z</dcterms:created>
  <dcterms:modified xsi:type="dcterms:W3CDTF">2014-04-09T21:06:05Z</dcterms:modified>
</cp:coreProperties>
</file>