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332" r:id="rId4"/>
    <p:sldId id="344" r:id="rId5"/>
    <p:sldId id="345" r:id="rId6"/>
    <p:sldId id="346" r:id="rId7"/>
    <p:sldId id="347" r:id="rId8"/>
    <p:sldId id="348" r:id="rId9"/>
    <p:sldId id="350" r:id="rId10"/>
    <p:sldId id="351" r:id="rId11"/>
    <p:sldId id="352" r:id="rId12"/>
    <p:sldId id="408" r:id="rId13"/>
    <p:sldId id="407" r:id="rId14"/>
    <p:sldId id="40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85" autoAdjust="0"/>
    <p:restoredTop sz="94660"/>
  </p:normalViewPr>
  <p:slideViewPr>
    <p:cSldViewPr>
      <p:cViewPr varScale="1">
        <p:scale>
          <a:sx n="111" d="100"/>
          <a:sy n="111" d="100"/>
        </p:scale>
        <p:origin x="-10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EC4C23FC-CD7B-4489-A944-5AFDB369A2DB}" type="datetimeFigureOut">
              <a:rPr lang="pt-BR" smtClean="0"/>
              <a:pPr/>
              <a:t>25/6/2013</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32912EC0-0F8E-4630-A7B7-97E701ED1498}"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C4C23FC-CD7B-4489-A944-5AFDB369A2DB}" type="datetimeFigureOut">
              <a:rPr lang="pt-BR" smtClean="0"/>
              <a:pPr/>
              <a:t>25/6/2013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2912EC0-0F8E-4630-A7B7-97E701ED1498}" type="slidenum">
              <a:rPr lang="pt-BR" smtClean="0"/>
              <a:pPr/>
              <a:t>‹nº›</a:t>
            </a:fld>
            <a:endParaRPr lang="pt-BR"/>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C4C23FC-CD7B-4489-A944-5AFDB369A2DB}" type="datetimeFigureOut">
              <a:rPr lang="pt-BR" smtClean="0"/>
              <a:pPr/>
              <a:t>25/6/2013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2912EC0-0F8E-4630-A7B7-97E701ED1498}" type="slidenum">
              <a:rPr lang="pt-BR" smtClean="0"/>
              <a:pPr/>
              <a:t>‹nº›</a:t>
            </a:fld>
            <a:endParaRPr lang="pt-BR"/>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EC4C23FC-CD7B-4489-A944-5AFDB369A2DB}" type="datetimeFigureOut">
              <a:rPr lang="pt-BR" smtClean="0"/>
              <a:pPr/>
              <a:t>25/6/2013</a:t>
            </a:fld>
            <a:endParaRPr lang="pt-BR"/>
          </a:p>
        </p:txBody>
      </p:sp>
      <p:sp>
        <p:nvSpPr>
          <p:cNvPr id="9" name="Espaço Reservado para Número de Slide 8"/>
          <p:cNvSpPr>
            <a:spLocks noGrp="1"/>
          </p:cNvSpPr>
          <p:nvPr>
            <p:ph type="sldNum" sz="quarter" idx="15"/>
          </p:nvPr>
        </p:nvSpPr>
        <p:spPr/>
        <p:txBody>
          <a:bodyPr rtlCol="0"/>
          <a:lstStyle/>
          <a:p>
            <a:fld id="{32912EC0-0F8E-4630-A7B7-97E701ED1498}" type="slidenum">
              <a:rPr lang="pt-BR" smtClean="0"/>
              <a:pPr/>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EC4C23FC-CD7B-4489-A944-5AFDB369A2DB}" type="datetimeFigureOut">
              <a:rPr lang="pt-BR" smtClean="0"/>
              <a:pPr/>
              <a:t>25/6/2013</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32912EC0-0F8E-4630-A7B7-97E701ED1498}"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EC4C23FC-CD7B-4489-A944-5AFDB369A2DB}" type="datetimeFigureOut">
              <a:rPr lang="pt-BR" smtClean="0"/>
              <a:pPr/>
              <a:t>25/6/2013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2912EC0-0F8E-4630-A7B7-97E701ED1498}" type="slidenum">
              <a:rPr lang="pt-BR" smtClean="0"/>
              <a:pPr/>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EC4C23FC-CD7B-4489-A944-5AFDB369A2DB}" type="datetimeFigureOut">
              <a:rPr lang="pt-BR" smtClean="0"/>
              <a:pPr/>
              <a:t>25/6/2013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2912EC0-0F8E-4630-A7B7-97E701ED1498}" type="slidenum">
              <a:rPr lang="pt-BR" smtClean="0"/>
              <a:pPr/>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EC4C23FC-CD7B-4489-A944-5AFDB369A2DB}" type="datetimeFigureOut">
              <a:rPr lang="pt-BR" smtClean="0"/>
              <a:pPr/>
              <a:t>25/6/2013</a:t>
            </a:fld>
            <a:endParaRPr lang="pt-BR"/>
          </a:p>
        </p:txBody>
      </p:sp>
      <p:sp>
        <p:nvSpPr>
          <p:cNvPr id="7" name="Espaço Reservado para Número de Slide 6"/>
          <p:cNvSpPr>
            <a:spLocks noGrp="1"/>
          </p:cNvSpPr>
          <p:nvPr>
            <p:ph type="sldNum" sz="quarter" idx="11"/>
          </p:nvPr>
        </p:nvSpPr>
        <p:spPr/>
        <p:txBody>
          <a:bodyPr rtlCol="0"/>
          <a:lstStyle/>
          <a:p>
            <a:fld id="{32912EC0-0F8E-4630-A7B7-97E701ED1498}" type="slidenum">
              <a:rPr lang="pt-BR" smtClean="0"/>
              <a:pPr/>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C4C23FC-CD7B-4489-A944-5AFDB369A2DB}" type="datetimeFigureOut">
              <a:rPr lang="pt-BR" smtClean="0"/>
              <a:pPr/>
              <a:t>25/6/2013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2912EC0-0F8E-4630-A7B7-97E701ED1498}" type="slidenum">
              <a:rPr lang="pt-BR" smtClean="0"/>
              <a:pPr/>
              <a:t>‹nº›</a:t>
            </a:fld>
            <a:endParaRPr lang="pt-BR"/>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EC4C23FC-CD7B-4489-A944-5AFDB369A2DB}" type="datetimeFigureOut">
              <a:rPr lang="pt-BR" smtClean="0"/>
              <a:pPr/>
              <a:t>25/6/2013</a:t>
            </a:fld>
            <a:endParaRPr lang="pt-BR"/>
          </a:p>
        </p:txBody>
      </p:sp>
      <p:sp>
        <p:nvSpPr>
          <p:cNvPr id="22" name="Espaço Reservado para Número de Slide 21"/>
          <p:cNvSpPr>
            <a:spLocks noGrp="1"/>
          </p:cNvSpPr>
          <p:nvPr>
            <p:ph type="sldNum" sz="quarter" idx="15"/>
          </p:nvPr>
        </p:nvSpPr>
        <p:spPr/>
        <p:txBody>
          <a:bodyPr rtlCol="0"/>
          <a:lstStyle/>
          <a:p>
            <a:fld id="{32912EC0-0F8E-4630-A7B7-97E701ED1498}" type="slidenum">
              <a:rPr lang="pt-BR" smtClean="0"/>
              <a:pPr/>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EC4C23FC-CD7B-4489-A944-5AFDB369A2DB}" type="datetimeFigureOut">
              <a:rPr lang="pt-BR" smtClean="0"/>
              <a:pPr/>
              <a:t>25/6/2013</a:t>
            </a:fld>
            <a:endParaRPr lang="pt-BR"/>
          </a:p>
        </p:txBody>
      </p:sp>
      <p:sp>
        <p:nvSpPr>
          <p:cNvPr id="18" name="Espaço Reservado para Número de Slide 17"/>
          <p:cNvSpPr>
            <a:spLocks noGrp="1"/>
          </p:cNvSpPr>
          <p:nvPr>
            <p:ph type="sldNum" sz="quarter" idx="11"/>
          </p:nvPr>
        </p:nvSpPr>
        <p:spPr/>
        <p:txBody>
          <a:bodyPr rtlCol="0"/>
          <a:lstStyle/>
          <a:p>
            <a:fld id="{32912EC0-0F8E-4630-A7B7-97E701ED1498}" type="slidenum">
              <a:rPr lang="pt-BR" smtClean="0"/>
              <a:pPr/>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C4C23FC-CD7B-4489-A944-5AFDB369A2DB}" type="datetimeFigureOut">
              <a:rPr lang="pt-BR" smtClean="0"/>
              <a:pPr/>
              <a:t>25/6/2013</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2912EC0-0F8E-4630-A7B7-97E701ED149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hecke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pablo.deassis.net.br/2011/09/a-mitologia-dos-contos-de-fada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pablo.deassis.net.br/2011/09/a-mitologia-dos-contos-de-fada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mundoeducacao.com.br/redacao/os-elementos-texto-narrativo.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undoeducacao.com.br/redacao/os-elementos-texto-narrativo.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undoeducacao.com.br/redacao/os-elementos-texto-narrativo.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rofessortiago.jimdo.com/" TargetMode="External"/><Relationship Id="rId2" Type="http://schemas.openxmlformats.org/officeDocument/2006/relationships/hyperlink" Target="mailto:psicotigl@yahoo.com.br"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reatlive.jimdo.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edacaodigital.forumeiros.com/t2-texto-narrativo-o-que-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line\Desktop\6 ano\Gato 2.jpg"/>
          <p:cNvPicPr>
            <a:picLocks noChangeAspect="1" noChangeArrowheads="1"/>
          </p:cNvPicPr>
          <p:nvPr/>
        </p:nvPicPr>
        <p:blipFill>
          <a:blip r:embed="rId2"/>
          <a:srcRect/>
          <a:stretch>
            <a:fillRect/>
          </a:stretch>
        </p:blipFill>
        <p:spPr bwMode="auto">
          <a:xfrm>
            <a:off x="1643042" y="0"/>
            <a:ext cx="5286412" cy="6808258"/>
          </a:xfrm>
          <a:prstGeom prst="rect">
            <a:avLst/>
          </a:prstGeom>
          <a:noFill/>
        </p:spPr>
      </p:pic>
    </p:spTree>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14282" y="285728"/>
            <a:ext cx="8286808" cy="6188224"/>
          </a:xfrm>
        </p:spPr>
        <p:txBody>
          <a:bodyPr>
            <a:normAutofit/>
          </a:bodyPr>
          <a:lstStyle/>
          <a:p>
            <a:pPr algn="just"/>
            <a:r>
              <a:rPr lang="pt-BR" sz="2800" dirty="0" smtClean="0"/>
              <a:t>Os mitos são narrativas sobre tempos imemoriais, contando histórias de deuses e heróis. Os mitos contam histórias de culturas e geralmente tratam de momentos pré-históricos ou tentam explicar coisas que não têm explicação, como a criação do mundo ou o surgimento de um povo. Todo mito tenta oferecer um sentido para algo através de uma narrativa. Uma mitologia é o nome dado para um grupo de mitos ou para a forma que temos para compreender os mitos.</a:t>
            </a:r>
            <a:r>
              <a:rPr lang="pt-BR" dirty="0" smtClean="0"/>
              <a:t/>
            </a:r>
            <a:br>
              <a:rPr lang="pt-BR" dirty="0" smtClean="0"/>
            </a:br>
            <a:r>
              <a:rPr lang="pt-BR" dirty="0" smtClean="0"/>
              <a:t/>
            </a:r>
            <a:br>
              <a:rPr lang="pt-BR" dirty="0" smtClean="0"/>
            </a:br>
            <a:r>
              <a:rPr lang="pt-BR" sz="1200" dirty="0" smtClean="0"/>
              <a:t>Leia o texto original aqui </a:t>
            </a:r>
            <a:r>
              <a:rPr lang="pt-BR" sz="1200" dirty="0" smtClean="0">
                <a:hlinkClick r:id="rId2"/>
              </a:rPr>
              <a:t>http://pablo.deassis.net.br/2011/09/a-mitologia-dos-contos-de-fadas/</a:t>
            </a:r>
            <a:endParaRPr lang="pt-BR" sz="1200" dirty="0"/>
          </a:p>
        </p:txBody>
      </p:sp>
    </p:spTree>
  </p:cSld>
  <p:clrMapOvr>
    <a:masterClrMapping/>
  </p:clrMapOvr>
  <p:transition>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14282" y="357166"/>
            <a:ext cx="8472518" cy="6116786"/>
          </a:xfrm>
        </p:spPr>
        <p:txBody>
          <a:bodyPr>
            <a:normAutofit/>
          </a:bodyPr>
          <a:lstStyle/>
          <a:p>
            <a:pPr algn="just"/>
            <a:r>
              <a:rPr lang="pt-BR" dirty="0" smtClean="0"/>
              <a:t>E da mesma forma dos mitos, os contos de fadas são narrativas também, mas diferente desses, os contos não são tão culturais ou regionalizados; basta perceber que todos os mitos falam de um povo ou cultura. Cada mito é cultural e regional e por isso a grande variedade de mitos e culturas. Já os contos de fadas se passam em “terras distantes” e “há muito tempo atrás”, apontando para elementos mais universais e gerais que, por mais que não falem da minha cultura ou época especificamente, passam uma mensagem para mim. Em outras palavras, os contos de fadas conseguem ser mais universais do que os mitos!</a:t>
            </a:r>
            <a:br>
              <a:rPr lang="pt-BR" dirty="0" smtClean="0"/>
            </a:br>
            <a:r>
              <a:rPr lang="pt-BR" dirty="0" smtClean="0"/>
              <a:t/>
            </a:r>
            <a:br>
              <a:rPr lang="pt-BR" dirty="0" smtClean="0"/>
            </a:br>
            <a:endParaRPr lang="pt-BR" dirty="0" smtClean="0"/>
          </a:p>
          <a:p>
            <a:pPr algn="just"/>
            <a:endParaRPr lang="pt-BR" sz="1200" dirty="0" smtClean="0"/>
          </a:p>
          <a:p>
            <a:pPr algn="just"/>
            <a:r>
              <a:rPr lang="pt-BR" sz="1200" dirty="0" smtClean="0"/>
              <a:t>Leia o texto original aqui </a:t>
            </a:r>
            <a:r>
              <a:rPr lang="pt-BR" sz="1200" dirty="0" smtClean="0">
                <a:hlinkClick r:id="rId2"/>
              </a:rPr>
              <a:t>http://pablo.deassis.net.br/2011/09/a-mitologia-dos-contos-de-fadas/</a:t>
            </a:r>
            <a:endParaRPr lang="pt-BR" sz="1200" dirty="0"/>
          </a:p>
        </p:txBody>
      </p:sp>
    </p:spTree>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285728"/>
            <a:ext cx="8329642" cy="714380"/>
          </a:xfrm>
        </p:spPr>
        <p:txBody>
          <a:bodyPr/>
          <a:lstStyle/>
          <a:p>
            <a:pPr algn="ctr"/>
            <a:r>
              <a:rPr lang="pt-BR" dirty="0" smtClean="0">
                <a:solidFill>
                  <a:schemeClr val="tx1"/>
                </a:solidFill>
              </a:rPr>
              <a:t>A PSICANÁLISE DOS CONTOS DE FADAS</a:t>
            </a:r>
            <a:endParaRPr lang="pt-BR" dirty="0">
              <a:solidFill>
                <a:schemeClr val="tx1"/>
              </a:solidFill>
            </a:endParaRPr>
          </a:p>
        </p:txBody>
      </p:sp>
      <p:pic>
        <p:nvPicPr>
          <p:cNvPr id="2050" name="Picture 2" descr="C:\Documents and Settings\Aline\Desktop\imgres.jpg"/>
          <p:cNvPicPr>
            <a:picLocks noChangeAspect="1" noChangeArrowheads="1"/>
          </p:cNvPicPr>
          <p:nvPr/>
        </p:nvPicPr>
        <p:blipFill>
          <a:blip r:embed="rId2"/>
          <a:srcRect/>
          <a:stretch>
            <a:fillRect/>
          </a:stretch>
        </p:blipFill>
        <p:spPr bwMode="auto">
          <a:xfrm>
            <a:off x="1214414" y="1142984"/>
            <a:ext cx="5786478" cy="5509733"/>
          </a:xfrm>
          <a:prstGeom prst="ellipse">
            <a:avLst/>
          </a:prstGeom>
          <a:ln>
            <a:noFill/>
          </a:ln>
          <a:effectLst>
            <a:softEdge rad="112500"/>
          </a:effectLst>
        </p:spPr>
      </p:pic>
    </p:spTree>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85720" y="500042"/>
            <a:ext cx="8258204" cy="5973910"/>
          </a:xfrm>
        </p:spPr>
        <p:txBody>
          <a:bodyPr>
            <a:normAutofit/>
          </a:bodyPr>
          <a:lstStyle/>
          <a:p>
            <a:pPr algn="just"/>
            <a:r>
              <a:rPr lang="pt-BR" dirty="0" smtClean="0"/>
              <a:t>Para dominar os problemas psicológicos do crescimento - superar decepções narcisistas, dilemas edípicos, rivalidades fraternas,  ser capaz de abandonar dependências infantis; obter um sentimento  de individualidade e de </a:t>
            </a:r>
            <a:r>
              <a:rPr lang="pt-BR" dirty="0" err="1" smtClean="0"/>
              <a:t>autovalorização</a:t>
            </a:r>
            <a:r>
              <a:rPr lang="pt-BR" dirty="0" smtClean="0"/>
              <a:t>, e um sentido de obrigação  moral - a criança necessita entender o que está se passando dentro  de seu eu inconsciente. Ela pode atingir essa compreensão, e com  isto a habilidade de lidar com as coisas, não através da compreensão racional da natureza e conteúdo de seu inconsciente, mas familiarizando-se com ele através de devaneios prolongados - ruminando, reorganizando e fantasiando sobre elementos adequados da estória em resposta a pressões inconscientes.</a:t>
            </a:r>
            <a:endParaRPr lang="pt-BR" dirty="0"/>
          </a:p>
        </p:txBody>
      </p:sp>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14282" y="500042"/>
            <a:ext cx="8429684" cy="5973910"/>
          </a:xfrm>
        </p:spPr>
        <p:txBody>
          <a:bodyPr>
            <a:noAutofit/>
          </a:bodyPr>
          <a:lstStyle/>
          <a:p>
            <a:pPr algn="just"/>
            <a:r>
              <a:rPr lang="pt-BR" sz="2800" dirty="0" smtClean="0"/>
              <a:t>Com isto, a criança </a:t>
            </a:r>
            <a:r>
              <a:rPr lang="pt-BR" sz="2800" dirty="0" err="1" smtClean="0"/>
              <a:t>adequa</a:t>
            </a:r>
            <a:r>
              <a:rPr lang="pt-BR" sz="2800" dirty="0" smtClean="0"/>
              <a:t> o conteúdo inconsciente às fantasias conscientes, o que a capacita a lidar com este conteúdo. É aqui que os contos de fadas têm  um valor inigualável, conquanto oferecem novas dimensões à imaginação da criança que ela não poderia descobrir verdadeiramente por si só. Ainda mais importante: a forma e estrutura dos contos de  fadas sugerem imagens à criança com as quais ela pode estruturar  seus devaneios e com eles dar melhor direção à sua vida. </a:t>
            </a:r>
            <a:endParaRPr lang="pt-BR" sz="2800" dirty="0"/>
          </a:p>
        </p:txBody>
      </p:sp>
      <p:sp>
        <p:nvSpPr>
          <p:cNvPr id="4" name="Retângulo 3"/>
          <p:cNvSpPr/>
          <p:nvPr/>
        </p:nvSpPr>
        <p:spPr>
          <a:xfrm>
            <a:off x="5857884" y="6357958"/>
            <a:ext cx="2770310" cy="369332"/>
          </a:xfrm>
          <a:prstGeom prst="rect">
            <a:avLst/>
          </a:prstGeom>
        </p:spPr>
        <p:txBody>
          <a:bodyPr wrap="none">
            <a:spAutoFit/>
          </a:bodyPr>
          <a:lstStyle/>
          <a:p>
            <a:r>
              <a:rPr lang="pt-BR" dirty="0" smtClean="0"/>
              <a:t>BRUNO BETTELHEIM</a:t>
            </a:r>
            <a:endParaRPr lang="pt-BR" dirty="0"/>
          </a:p>
        </p:txBody>
      </p:sp>
    </p:spTree>
  </p:cSld>
  <p:clrMapOvr>
    <a:masterClrMapping/>
  </p:clrMapOvr>
  <p:transition>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34082"/>
          </a:xfrm>
        </p:spPr>
        <p:txBody>
          <a:bodyPr/>
          <a:lstStyle/>
          <a:p>
            <a:pPr algn="ctr"/>
            <a:r>
              <a:rPr lang="pt-BR" dirty="0" smtClean="0"/>
              <a:t>Texto Narrativo</a:t>
            </a:r>
            <a:endParaRPr lang="pt-BR" dirty="0"/>
          </a:p>
        </p:txBody>
      </p:sp>
      <p:sp>
        <p:nvSpPr>
          <p:cNvPr id="3" name="Espaço Reservado para Conteúdo 2"/>
          <p:cNvSpPr>
            <a:spLocks noGrp="1"/>
          </p:cNvSpPr>
          <p:nvPr>
            <p:ph sz="quarter" idx="1"/>
          </p:nvPr>
        </p:nvSpPr>
        <p:spPr>
          <a:xfrm>
            <a:off x="457200" y="1600200"/>
            <a:ext cx="7467600" cy="4873752"/>
          </a:xfrm>
        </p:spPr>
        <p:txBody>
          <a:bodyPr/>
          <a:lstStyle/>
          <a:p>
            <a:endParaRPr lang="pt-BR"/>
          </a:p>
        </p:txBody>
      </p:sp>
      <p:pic>
        <p:nvPicPr>
          <p:cNvPr id="4" name="Picture 2" descr="C:\Documents and Settings\Tiago\Desktop\histórias.jpg"/>
          <p:cNvPicPr>
            <a:picLocks noChangeAspect="1" noChangeArrowheads="1"/>
          </p:cNvPicPr>
          <p:nvPr/>
        </p:nvPicPr>
        <p:blipFill>
          <a:blip r:embed="rId2" cstate="print"/>
          <a:srcRect/>
          <a:stretch>
            <a:fillRect/>
          </a:stretch>
        </p:blipFill>
        <p:spPr bwMode="auto">
          <a:xfrm>
            <a:off x="323528" y="980728"/>
            <a:ext cx="8208912" cy="5688632"/>
          </a:xfrm>
          <a:prstGeom prst="rect">
            <a:avLst/>
          </a:prstGeom>
          <a:noFill/>
        </p:spPr>
      </p:pic>
    </p:spTree>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179512" y="260648"/>
            <a:ext cx="8748464" cy="7416824"/>
          </a:xfrm>
        </p:spPr>
        <p:txBody>
          <a:bodyPr>
            <a:normAutofit fontScale="40000" lnSpcReduction="20000"/>
          </a:bodyPr>
          <a:lstStyle/>
          <a:p>
            <a:pPr algn="just"/>
            <a:r>
              <a:rPr lang="pt-BR" sz="4400" dirty="0" smtClean="0"/>
              <a:t>Ao falarmos em narração, logo nos remete à ideia do ato de contar histórias, sejam estas verídicas ou fictícias. </a:t>
            </a:r>
          </a:p>
          <a:p>
            <a:pPr algn="just">
              <a:buNone/>
            </a:pPr>
            <a:r>
              <a:rPr lang="pt-BR" sz="4400" dirty="0" smtClean="0"/>
              <a:t/>
            </a:r>
            <a:br>
              <a:rPr lang="pt-BR" sz="4400" dirty="0" smtClean="0"/>
            </a:br>
            <a:r>
              <a:rPr lang="pt-BR" sz="4400" dirty="0" smtClean="0"/>
              <a:t/>
            </a:r>
            <a:br>
              <a:rPr lang="pt-BR" sz="4400" dirty="0" smtClean="0"/>
            </a:br>
            <a:r>
              <a:rPr lang="pt-BR" sz="4400" dirty="0" smtClean="0"/>
              <a:t>E para que essa </a:t>
            </a:r>
            <a:r>
              <a:rPr lang="pt-BR" sz="4400" u="sng" dirty="0" smtClean="0">
                <a:hlinkClick r:id="rId2"/>
              </a:rPr>
              <a:t>história</a:t>
            </a:r>
            <a:r>
              <a:rPr lang="pt-BR" sz="4400" dirty="0" smtClean="0"/>
              <a:t> seja dotada de sentido, ela precisa atender a critérios específicos no que se refere aos seus elementos constitutivos. Dentre eles destacam-se: </a:t>
            </a:r>
          </a:p>
          <a:p>
            <a:pPr algn="just">
              <a:buNone/>
            </a:pPr>
            <a:r>
              <a:rPr lang="pt-BR" sz="4400" dirty="0" smtClean="0"/>
              <a:t/>
            </a:r>
            <a:br>
              <a:rPr lang="pt-BR" sz="4400" dirty="0" smtClean="0"/>
            </a:br>
            <a:r>
              <a:rPr lang="pt-BR" sz="4400" dirty="0" smtClean="0"/>
              <a:t/>
            </a:r>
            <a:br>
              <a:rPr lang="pt-BR" sz="4400" dirty="0" smtClean="0"/>
            </a:br>
            <a:r>
              <a:rPr lang="pt-BR" sz="4400" b="1" dirty="0" smtClean="0"/>
              <a:t>Espaço -</a:t>
            </a:r>
            <a:r>
              <a:rPr lang="pt-BR" sz="4400" dirty="0" smtClean="0"/>
              <a:t> É o local onde acontecem os fatos, onde as personagens se movimentam. Existe o espaço “físico”, que é aquele que caracteriza o enredo, e o “psicológico”, que retrata a vivência subjetiva dos personagens. </a:t>
            </a:r>
          </a:p>
          <a:p>
            <a:pPr algn="just">
              <a:buNone/>
            </a:pPr>
            <a:r>
              <a:rPr lang="pt-BR" sz="4400" dirty="0" smtClean="0"/>
              <a:t/>
            </a:r>
            <a:br>
              <a:rPr lang="pt-BR" sz="4400" dirty="0" smtClean="0"/>
            </a:br>
            <a:r>
              <a:rPr lang="pt-BR" sz="4400" dirty="0" smtClean="0"/>
              <a:t/>
            </a:r>
            <a:br>
              <a:rPr lang="pt-BR" sz="4400" dirty="0" smtClean="0"/>
            </a:br>
            <a:r>
              <a:rPr lang="pt-BR" sz="4400" b="1" dirty="0" smtClean="0"/>
              <a:t>Tempo </a:t>
            </a:r>
            <a:r>
              <a:rPr lang="pt-BR" sz="4400" dirty="0" smtClean="0"/>
              <a:t>- Caracteriza o desencadear dos fatos. É constituído pelo </a:t>
            </a:r>
            <a:r>
              <a:rPr lang="pt-BR" sz="4400" b="1" dirty="0" smtClean="0"/>
              <a:t>cronológico</a:t>
            </a:r>
            <a:r>
              <a:rPr lang="pt-BR" sz="4400" dirty="0" smtClean="0"/>
              <a:t>, que, como o próprio nome diz, é ligado a horas, meses, anos, ou seja, marcado pelos ponteiros do relógio e pelo calendário. </a:t>
            </a:r>
          </a:p>
          <a:p>
            <a:pPr algn="just">
              <a:buNone/>
            </a:pPr>
            <a:r>
              <a:rPr lang="pt-BR" sz="4400" dirty="0" smtClean="0"/>
              <a:t/>
            </a:r>
            <a:br>
              <a:rPr lang="pt-BR" sz="4400" dirty="0" smtClean="0"/>
            </a:br>
            <a:r>
              <a:rPr lang="pt-BR" sz="4400" dirty="0" smtClean="0"/>
              <a:t/>
            </a:r>
            <a:br>
              <a:rPr lang="pt-BR" sz="4400" dirty="0" smtClean="0"/>
            </a:br>
            <a:r>
              <a:rPr lang="pt-BR" sz="4400" dirty="0" smtClean="0"/>
              <a:t>O outro é o </a:t>
            </a:r>
            <a:r>
              <a:rPr lang="pt-BR" sz="4400" b="1" dirty="0" smtClean="0"/>
              <a:t>psicológico</a:t>
            </a:r>
            <a:r>
              <a:rPr lang="pt-BR" sz="4400" dirty="0" smtClean="0"/>
              <a:t>, ligado às lembranças, aos sentimentos interiores vividos pelos personagens e intrinsecamente relacionados com a característica pessoal de cada um.</a:t>
            </a:r>
          </a:p>
          <a:p>
            <a:pPr algn="just">
              <a:buNone/>
            </a:pPr>
            <a:r>
              <a:rPr lang="pt-BR" sz="4400" dirty="0" smtClean="0"/>
              <a:t> </a:t>
            </a:r>
            <a:br>
              <a:rPr lang="pt-BR" sz="4400" dirty="0" smtClean="0"/>
            </a:br>
            <a:r>
              <a:rPr lang="pt-BR" sz="4400" dirty="0" smtClean="0"/>
              <a:t/>
            </a:r>
            <a:br>
              <a:rPr lang="pt-BR" sz="4400" dirty="0" smtClean="0"/>
            </a:br>
            <a:r>
              <a:rPr lang="pt-BR" sz="4400" b="1" dirty="0" smtClean="0"/>
              <a:t>Personagens</a:t>
            </a:r>
            <a:r>
              <a:rPr lang="pt-BR" sz="4400" dirty="0" smtClean="0"/>
              <a:t> - São as peças fundamentais, pois sem elas não haveria o próprio enredo. </a:t>
            </a:r>
          </a:p>
          <a:p>
            <a:pPr algn="just">
              <a:buNone/>
            </a:pPr>
            <a:r>
              <a:rPr lang="pt-BR" sz="4400" dirty="0" smtClean="0"/>
              <a:t/>
            </a:r>
            <a:br>
              <a:rPr lang="pt-BR" sz="4400" dirty="0" smtClean="0"/>
            </a:br>
            <a:endParaRPr lang="pt-BR" sz="4400" dirty="0"/>
          </a:p>
        </p:txBody>
      </p:sp>
    </p:spTree>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179512" y="260648"/>
            <a:ext cx="8640960" cy="6213304"/>
          </a:xfrm>
        </p:spPr>
        <p:txBody>
          <a:bodyPr>
            <a:normAutofit fontScale="92500" lnSpcReduction="10000"/>
          </a:bodyPr>
          <a:lstStyle/>
          <a:p>
            <a:pPr algn="just"/>
            <a:r>
              <a:rPr lang="pt-BR" dirty="0" smtClean="0"/>
              <a:t>Há a predominância de personagens que se destacam pelos atos heroicos, chamadas de principais, outras que se relacionam pelo seu caráter de oposição, as antagonistas, e as secundárias, que não se destacam tanto quanto as primárias, funcionando apenas como suporte da trama em si.</a:t>
            </a:r>
          </a:p>
          <a:p>
            <a:pPr algn="just">
              <a:buNone/>
            </a:pPr>
            <a:r>
              <a:rPr lang="pt-BR" dirty="0" smtClean="0"/>
              <a:t> </a:t>
            </a:r>
            <a:br>
              <a:rPr lang="pt-BR" dirty="0" smtClean="0"/>
            </a:br>
            <a:r>
              <a:rPr lang="pt-BR" dirty="0" smtClean="0"/>
              <a:t/>
            </a:r>
            <a:br>
              <a:rPr lang="pt-BR" dirty="0" smtClean="0"/>
            </a:br>
            <a:r>
              <a:rPr lang="pt-BR" b="1" dirty="0" smtClean="0"/>
              <a:t>Narrador </a:t>
            </a:r>
            <a:r>
              <a:rPr lang="pt-BR" dirty="0" smtClean="0"/>
              <a:t>- É aquele que narra a história, atuando como um mediador entre a história narrada e o </a:t>
            </a:r>
            <a:r>
              <a:rPr lang="pt-BR" u="sng" dirty="0" smtClean="0">
                <a:hlinkClick r:id="rId2"/>
              </a:rPr>
              <a:t>leitor</a:t>
            </a:r>
            <a:r>
              <a:rPr lang="pt-BR" dirty="0" smtClean="0"/>
              <a:t>/ouvinte. Classifica-se em três modalidades:</a:t>
            </a:r>
          </a:p>
          <a:p>
            <a:pPr algn="just">
              <a:buNone/>
            </a:pPr>
            <a:r>
              <a:rPr lang="pt-BR" dirty="0" smtClean="0"/>
              <a:t> </a:t>
            </a:r>
            <a:br>
              <a:rPr lang="pt-BR" dirty="0" smtClean="0"/>
            </a:br>
            <a:r>
              <a:rPr lang="pt-BR" dirty="0" smtClean="0"/>
              <a:t/>
            </a:r>
            <a:br>
              <a:rPr lang="pt-BR" dirty="0" smtClean="0"/>
            </a:br>
            <a:r>
              <a:rPr lang="pt-BR" b="1" dirty="0" smtClean="0"/>
              <a:t>Narrador-personagem</a:t>
            </a:r>
            <a:r>
              <a:rPr lang="pt-BR" dirty="0" smtClean="0"/>
              <a:t> - Ele conta e participa dos fatos ao mesmo tempo. Neste caso a narrativa é contada em 1ª pessoa. </a:t>
            </a:r>
          </a:p>
          <a:p>
            <a:pPr algn="just">
              <a:buNone/>
            </a:pPr>
            <a:r>
              <a:rPr lang="pt-BR" dirty="0" smtClean="0"/>
              <a:t/>
            </a:r>
            <a:br>
              <a:rPr lang="pt-BR" dirty="0" smtClean="0"/>
            </a:br>
            <a:r>
              <a:rPr lang="pt-BR" dirty="0" smtClean="0"/>
              <a:t/>
            </a:r>
            <a:br>
              <a:rPr lang="pt-BR" dirty="0" smtClean="0"/>
            </a:br>
            <a:r>
              <a:rPr lang="pt-BR" b="1" dirty="0" smtClean="0"/>
              <a:t>Narrador-observador</a:t>
            </a:r>
            <a:r>
              <a:rPr lang="pt-BR" dirty="0" smtClean="0"/>
              <a:t> - Apenas limita-se em descrever os fatos sem se envolver com os mesmos. Aí predomina-se o uso da 3ª pessoa. </a:t>
            </a:r>
            <a:endParaRPr lang="pt-BR" dirty="0"/>
          </a:p>
        </p:txBody>
      </p:sp>
    </p:spTree>
  </p:cSld>
  <p:clrMapOvr>
    <a:masterClrMapping/>
  </p:clrMapOvr>
  <p:transition>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395536" y="260648"/>
            <a:ext cx="8496944" cy="6213304"/>
          </a:xfrm>
        </p:spPr>
        <p:txBody>
          <a:bodyPr>
            <a:normAutofit/>
          </a:bodyPr>
          <a:lstStyle/>
          <a:p>
            <a:pPr algn="just"/>
            <a:r>
              <a:rPr lang="pt-BR" b="1" dirty="0" smtClean="0"/>
              <a:t>Narrador Onisciente</a:t>
            </a:r>
            <a:r>
              <a:rPr lang="pt-BR" dirty="0" smtClean="0"/>
              <a:t>  - Esse sabe tudo sobre o enredo e os personagens, revelando os sentimentos e </a:t>
            </a:r>
            <a:r>
              <a:rPr lang="pt-BR" u="sng" dirty="0" smtClean="0">
                <a:hlinkClick r:id="rId2"/>
              </a:rPr>
              <a:t>pensamentos</a:t>
            </a:r>
            <a:r>
              <a:rPr lang="pt-BR" dirty="0" smtClean="0"/>
              <a:t> mais íntimos, de uma maneira que vai além da própria imaginação. Muitas vezes sua voz se confunde com a dos personagens, é o que chamamos de Discurso Indireto Livre.</a:t>
            </a:r>
          </a:p>
          <a:p>
            <a:pPr algn="just">
              <a:buNone/>
            </a:pPr>
            <a:r>
              <a:rPr lang="pt-BR" dirty="0" smtClean="0"/>
              <a:t> </a:t>
            </a:r>
            <a:br>
              <a:rPr lang="pt-BR" dirty="0" smtClean="0"/>
            </a:br>
            <a:r>
              <a:rPr lang="pt-BR" dirty="0" smtClean="0"/>
              <a:t>Todos estes elementos correlacionam entre si, </a:t>
            </a:r>
            <a:r>
              <a:rPr lang="pt-BR" u="sng" dirty="0" smtClean="0">
                <a:hlinkClick r:id="rId2"/>
              </a:rPr>
              <a:t>formando</a:t>
            </a:r>
            <a:r>
              <a:rPr lang="pt-BR" dirty="0" smtClean="0"/>
              <a:t> o que denominamos de </a:t>
            </a:r>
            <a:r>
              <a:rPr lang="pt-BR" b="1" dirty="0" smtClean="0"/>
              <a:t>enredo, </a:t>
            </a:r>
            <a:br>
              <a:rPr lang="pt-BR" b="1" dirty="0" smtClean="0"/>
            </a:br>
            <a:r>
              <a:rPr lang="pt-BR" dirty="0" smtClean="0"/>
              <a:t>que é o desencadear dos fatos, a essência da história, a qual se constituirá para um desfecho imprevisível que talvez não corresponderá às expectativas do leitor. </a:t>
            </a:r>
            <a:br>
              <a:rPr lang="pt-BR" dirty="0" smtClean="0"/>
            </a:br>
            <a:r>
              <a:rPr lang="pt-BR" dirty="0" smtClean="0"/>
              <a:t/>
            </a:r>
            <a:br>
              <a:rPr lang="pt-BR" dirty="0" smtClean="0"/>
            </a:br>
            <a:r>
              <a:rPr lang="pt-BR" dirty="0" smtClean="0"/>
              <a:t>Este, portanto, poderá ser </a:t>
            </a:r>
            <a:r>
              <a:rPr lang="pt-BR" b="1" dirty="0" smtClean="0"/>
              <a:t>triste, alegre, cômico ou trágico,</a:t>
            </a:r>
            <a:r>
              <a:rPr lang="pt-BR" dirty="0" smtClean="0"/>
              <a:t> dependo do ponto de vista do narrador.</a:t>
            </a:r>
          </a:p>
          <a:p>
            <a:pPr algn="just">
              <a:buNone/>
            </a:pPr>
            <a:r>
              <a:rPr lang="pt-BR" sz="1200" dirty="0" smtClean="0"/>
              <a:t>Fonte: </a:t>
            </a:r>
            <a:r>
              <a:rPr lang="pt-BR" sz="1200" dirty="0" smtClean="0">
                <a:hlinkClick r:id="rId2"/>
              </a:rPr>
              <a:t>http://www.mundoeducacao.com.br/redacao/os-elementos-texto-narrativo.htm</a:t>
            </a:r>
            <a:r>
              <a:rPr lang="pt-BR" sz="1200" dirty="0" smtClean="0"/>
              <a:t> Acesso: 20/05/2012</a:t>
            </a:r>
            <a:endParaRPr lang="pt-BR" sz="1200" dirty="0"/>
          </a:p>
        </p:txBody>
      </p:sp>
    </p:spTree>
  </p:cSld>
  <p:clrMapOvr>
    <a:masterClrMapping/>
  </p:clrMapOvr>
  <p:transition>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81480"/>
            <a:ext cx="8435280" cy="490066"/>
          </a:xfrm>
        </p:spPr>
        <p:txBody>
          <a:bodyPr>
            <a:normAutofit fontScale="90000"/>
          </a:bodyPr>
          <a:lstStyle/>
          <a:p>
            <a:r>
              <a:rPr lang="pt-BR" dirty="0" smtClean="0">
                <a:solidFill>
                  <a:schemeClr val="accent2">
                    <a:lumMod val="75000"/>
                  </a:schemeClr>
                </a:solidFill>
              </a:rPr>
              <a:t>Esquematizando o texto narrativo dos contos temos:</a:t>
            </a:r>
            <a:endParaRPr lang="pt-BR" dirty="0">
              <a:solidFill>
                <a:schemeClr val="accent2">
                  <a:lumMod val="75000"/>
                </a:schemeClr>
              </a:solidFill>
            </a:endParaRPr>
          </a:p>
        </p:txBody>
      </p:sp>
      <p:sp>
        <p:nvSpPr>
          <p:cNvPr id="3" name="Espaço Reservado para Conteúdo 2"/>
          <p:cNvSpPr>
            <a:spLocks noGrp="1"/>
          </p:cNvSpPr>
          <p:nvPr>
            <p:ph sz="quarter" idx="1"/>
          </p:nvPr>
        </p:nvSpPr>
        <p:spPr>
          <a:xfrm>
            <a:off x="251520" y="1124744"/>
            <a:ext cx="8424936" cy="5349208"/>
          </a:xfrm>
        </p:spPr>
        <p:txBody>
          <a:bodyPr>
            <a:normAutofit/>
          </a:bodyPr>
          <a:lstStyle/>
          <a:p>
            <a:pPr marL="742950" indent="-742950">
              <a:buFont typeface="+mj-lt"/>
              <a:buAutoNum type="arabicPeriod"/>
            </a:pPr>
            <a:r>
              <a:rPr lang="pt-BR" sz="3600" dirty="0" smtClean="0"/>
              <a:t>Apresentação;</a:t>
            </a:r>
          </a:p>
          <a:p>
            <a:pPr marL="742950" indent="-742950">
              <a:buFont typeface="+mj-lt"/>
              <a:buAutoNum type="arabicPeriod"/>
            </a:pPr>
            <a:endParaRPr lang="pt-BR" sz="3600" dirty="0" smtClean="0"/>
          </a:p>
          <a:p>
            <a:pPr marL="742950" indent="-742950">
              <a:buFont typeface="+mj-lt"/>
              <a:buAutoNum type="arabicPeriod"/>
            </a:pPr>
            <a:r>
              <a:rPr lang="pt-BR" sz="3600" dirty="0" smtClean="0"/>
              <a:t>Complicação ou desenvolvimento;</a:t>
            </a:r>
          </a:p>
          <a:p>
            <a:pPr marL="742950" indent="-742950">
              <a:buFont typeface="+mj-lt"/>
              <a:buAutoNum type="arabicPeriod"/>
            </a:pPr>
            <a:endParaRPr lang="pt-BR" sz="3600" dirty="0" smtClean="0"/>
          </a:p>
          <a:p>
            <a:pPr marL="742950" indent="-742950">
              <a:buFont typeface="+mj-lt"/>
              <a:buAutoNum type="arabicPeriod"/>
            </a:pPr>
            <a:r>
              <a:rPr lang="pt-BR" sz="3600" dirty="0" smtClean="0"/>
              <a:t>Clímax;</a:t>
            </a:r>
          </a:p>
          <a:p>
            <a:pPr marL="742950" indent="-742950">
              <a:buFont typeface="+mj-lt"/>
              <a:buAutoNum type="arabicPeriod"/>
            </a:pPr>
            <a:endParaRPr lang="pt-BR" sz="3600" dirty="0" smtClean="0"/>
          </a:p>
          <a:p>
            <a:pPr marL="742950" indent="-742950">
              <a:buFont typeface="+mj-lt"/>
              <a:buAutoNum type="arabicPeriod"/>
            </a:pPr>
            <a:r>
              <a:rPr lang="pt-BR" sz="3600" dirty="0" smtClean="0"/>
              <a:t>Desfecho.</a:t>
            </a:r>
            <a:endParaRPr lang="pt-BR" sz="3600" dirty="0"/>
          </a:p>
        </p:txBody>
      </p:sp>
    </p:spTree>
  </p:cSld>
  <p:clrMapOvr>
    <a:masterClrMapping/>
  </p:clrMapOvr>
  <p:transition>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5984" y="2214554"/>
            <a:ext cx="6172200" cy="1571636"/>
          </a:xfrm>
        </p:spPr>
        <p:txBody>
          <a:bodyPr/>
          <a:lstStyle/>
          <a:p>
            <a:pPr algn="ctr"/>
            <a:r>
              <a:rPr lang="pt-BR" dirty="0" smtClean="0">
                <a:solidFill>
                  <a:schemeClr val="tx1"/>
                </a:solidFill>
              </a:rPr>
              <a:t>MITOS E CONTO DE FADAS!</a:t>
            </a:r>
            <a:endParaRPr lang="pt-BR" dirty="0">
              <a:solidFill>
                <a:schemeClr val="tx1"/>
              </a:solidFill>
            </a:endParaRPr>
          </a:p>
        </p:txBody>
      </p:sp>
      <p:sp>
        <p:nvSpPr>
          <p:cNvPr id="4" name="Subtítulo 2"/>
          <p:cNvSpPr txBox="1">
            <a:spLocks/>
          </p:cNvSpPr>
          <p:nvPr/>
        </p:nvSpPr>
        <p:spPr>
          <a:xfrm>
            <a:off x="2571736" y="5214950"/>
            <a:ext cx="6172200" cy="1428760"/>
          </a:xfrm>
          <a:prstGeom prst="rect">
            <a:avLst/>
          </a:prstGeom>
        </p:spPr>
        <p:txBody>
          <a:bodyPr vert="horz">
            <a:normAutofit fontScale="92500" lnSpcReduction="10000"/>
          </a:bodyPr>
          <a:lstStyle/>
          <a:p>
            <a:pPr marL="0" marR="0" lvl="0" indent="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pt-BR" sz="1800" b="1" i="0" u="none" strike="noStrike" kern="1200" cap="none" spc="0" normalizeH="0" baseline="0" noProof="0" smtClean="0">
                <a:ln>
                  <a:noFill/>
                </a:ln>
                <a:solidFill>
                  <a:schemeClr val="tx1"/>
                </a:solidFill>
                <a:effectLst/>
                <a:uLnTx/>
                <a:uFillTx/>
                <a:latin typeface="+mn-lt"/>
                <a:ea typeface="+mn-ea"/>
                <a:cs typeface="+mn-cs"/>
              </a:rPr>
              <a:t>Prof. Esp. Tiago Silva de Oliveira</a:t>
            </a:r>
          </a:p>
          <a:p>
            <a:pPr marL="0" marR="0" lvl="0" indent="0" algn="r" defTabSz="914400" rtl="0" eaLnBrk="1" fontAlgn="auto" latinLnBrk="0" hangingPunct="1">
              <a:lnSpc>
                <a:spcPct val="120000"/>
              </a:lnSpc>
              <a:spcBef>
                <a:spcPts val="600"/>
              </a:spcBef>
              <a:spcAft>
                <a:spcPts val="0"/>
              </a:spcAft>
              <a:buClr>
                <a:schemeClr val="accent1"/>
              </a:buClr>
              <a:buSzPct val="70000"/>
              <a:buFont typeface="Wingdings"/>
              <a:buNone/>
              <a:tabLst/>
              <a:defRPr/>
            </a:pPr>
            <a:r>
              <a:rPr kumimoji="0" lang="pt-BR" sz="1800" b="0" i="0" u="none" strike="noStrike" kern="1200" cap="none" spc="0" normalizeH="0" baseline="0" noProof="0" smtClean="0">
                <a:ln>
                  <a:noFill/>
                </a:ln>
                <a:solidFill>
                  <a:schemeClr val="accent1">
                    <a:lumMod val="50000"/>
                  </a:schemeClr>
                </a:solidFill>
                <a:effectLst/>
                <a:uLnTx/>
                <a:uFillTx/>
                <a:latin typeface="+mn-lt"/>
                <a:ea typeface="+mn-ea"/>
                <a:cs typeface="+mn-cs"/>
                <a:hlinkClick r:id="rId2"/>
              </a:rPr>
              <a:t>psicotigl@yahoo.com.br</a:t>
            </a:r>
            <a:endParaRPr kumimoji="0" lang="pt-BR" sz="1800" b="0" i="0" u="none" strike="noStrike" kern="1200" cap="none" spc="0" normalizeH="0" baseline="0" noProof="0" smtClean="0">
              <a:ln>
                <a:noFill/>
              </a:ln>
              <a:solidFill>
                <a:schemeClr val="accent1">
                  <a:lumMod val="50000"/>
                </a:schemeClr>
              </a:solidFill>
              <a:effectLst/>
              <a:uLnTx/>
              <a:uFillTx/>
              <a:latin typeface="+mn-lt"/>
              <a:ea typeface="+mn-ea"/>
              <a:cs typeface="+mn-cs"/>
            </a:endParaRPr>
          </a:p>
          <a:p>
            <a:pPr marL="0" marR="0" lvl="0" indent="0" algn="r" defTabSz="914400" rtl="0" eaLnBrk="1" fontAlgn="auto" latinLnBrk="0" hangingPunct="1">
              <a:lnSpc>
                <a:spcPct val="120000"/>
              </a:lnSpc>
              <a:spcBef>
                <a:spcPts val="600"/>
              </a:spcBef>
              <a:spcAft>
                <a:spcPts val="0"/>
              </a:spcAft>
              <a:buClr>
                <a:schemeClr val="accent1"/>
              </a:buClr>
              <a:buSzPct val="70000"/>
              <a:buFont typeface="Wingdings"/>
              <a:buNone/>
              <a:tabLst/>
              <a:defRPr/>
            </a:pPr>
            <a:r>
              <a:rPr kumimoji="0" lang="pt-BR" sz="1800" b="0" i="0" u="sng" strike="noStrike" kern="1200" cap="none" spc="0" normalizeH="0" baseline="0" noProof="0" smtClean="0">
                <a:ln>
                  <a:noFill/>
                </a:ln>
                <a:solidFill>
                  <a:schemeClr val="accent1">
                    <a:lumMod val="50000"/>
                  </a:schemeClr>
                </a:solidFill>
                <a:effectLst/>
                <a:uLnTx/>
                <a:uFillTx/>
                <a:latin typeface="+mn-lt"/>
                <a:ea typeface="+mn-ea"/>
                <a:cs typeface="+mn-cs"/>
                <a:hlinkClick r:id="rId3"/>
              </a:rPr>
              <a:t>www.professortiago.jimdo.com</a:t>
            </a:r>
            <a:r>
              <a:rPr kumimoji="0" lang="pt-BR" sz="1800" b="0" i="0" u="none" strike="noStrike" kern="1200" cap="none" spc="0" normalizeH="0" baseline="0" noProof="0" smtClean="0">
                <a:ln>
                  <a:noFill/>
                </a:ln>
                <a:solidFill>
                  <a:schemeClr val="accent1">
                    <a:lumMod val="50000"/>
                  </a:schemeClr>
                </a:solidFill>
                <a:effectLst/>
                <a:uLnTx/>
                <a:uFillTx/>
                <a:latin typeface="+mn-lt"/>
                <a:ea typeface="+mn-ea"/>
                <a:cs typeface="+mn-cs"/>
              </a:rPr>
              <a:t/>
            </a:r>
            <a:br>
              <a:rPr kumimoji="0" lang="pt-BR" sz="1800" b="0" i="0" u="none" strike="noStrike" kern="1200" cap="none" spc="0" normalizeH="0" baseline="0" noProof="0" smtClean="0">
                <a:ln>
                  <a:noFill/>
                </a:ln>
                <a:solidFill>
                  <a:schemeClr val="accent1">
                    <a:lumMod val="50000"/>
                  </a:schemeClr>
                </a:solidFill>
                <a:effectLst/>
                <a:uLnTx/>
                <a:uFillTx/>
                <a:latin typeface="+mn-lt"/>
                <a:ea typeface="+mn-ea"/>
                <a:cs typeface="+mn-cs"/>
              </a:rPr>
            </a:br>
            <a:r>
              <a:rPr kumimoji="0" lang="pt-BR" sz="1800" b="0" i="0" u="sng" strike="noStrike" kern="1200" cap="none" spc="0" normalizeH="0" baseline="0" noProof="0" smtClean="0">
                <a:ln>
                  <a:noFill/>
                </a:ln>
                <a:solidFill>
                  <a:schemeClr val="accent1">
                    <a:lumMod val="50000"/>
                  </a:schemeClr>
                </a:solidFill>
                <a:effectLst/>
                <a:uLnTx/>
                <a:uFillTx/>
                <a:latin typeface="+mn-lt"/>
                <a:ea typeface="+mn-ea"/>
                <a:cs typeface="+mn-cs"/>
                <a:hlinkClick r:id="rId4"/>
              </a:rPr>
              <a:t>www.greatlive.jimdo.com</a:t>
            </a:r>
            <a:endParaRPr kumimoji="0" lang="pt-BR" sz="1800" b="0" i="0" u="none" strike="noStrike" kern="1200" cap="none" spc="0" normalizeH="0" baseline="0" noProof="0" smtClean="0">
              <a:ln>
                <a:noFill/>
              </a:ln>
              <a:solidFill>
                <a:schemeClr val="accent1">
                  <a:lumMod val="50000"/>
                </a:schemeClr>
              </a:solidFill>
              <a:effectLst/>
              <a:uLnTx/>
              <a:uFillTx/>
              <a:latin typeface="+mn-lt"/>
              <a:ea typeface="+mn-ea"/>
              <a:cs typeface="+mn-cs"/>
            </a:endParaRPr>
          </a:p>
          <a:p>
            <a:pPr marL="0" marR="0" lvl="0" indent="0" algn="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pt-BR" sz="1800" b="1" i="0" u="none" strike="noStrike" kern="1200" cap="none" spc="0" normalizeH="0" baseline="0" noProof="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pt-BR" sz="1800" b="1" i="0" u="none" strike="noStrike" kern="1200" cap="none" spc="0" normalizeH="0" baseline="0" noProof="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pt-BR" sz="1800" b="1" i="0" u="none" strike="noStrike" kern="1200" cap="none" spc="0" normalizeH="0" baseline="0" noProof="0" dirty="0">
              <a:ln>
                <a:noFill/>
              </a:ln>
              <a:solidFill>
                <a:schemeClr val="tx2"/>
              </a:solidFill>
              <a:effectLst/>
              <a:uLnTx/>
              <a:uFillTx/>
              <a:latin typeface="+mn-lt"/>
              <a:ea typeface="+mn-ea"/>
              <a:cs typeface="+mn-cs"/>
            </a:endParaRPr>
          </a:p>
        </p:txBody>
      </p:sp>
      <p:pic>
        <p:nvPicPr>
          <p:cNvPr id="5" name="Imagem 2" descr="LOGO.jpg"/>
          <p:cNvPicPr>
            <a:picLocks noChangeAspect="1" noChangeArrowheads="1"/>
          </p:cNvPicPr>
          <p:nvPr/>
        </p:nvPicPr>
        <p:blipFill>
          <a:blip r:embed="rId5"/>
          <a:srcRect/>
          <a:stretch>
            <a:fillRect/>
          </a:stretch>
        </p:blipFill>
        <p:spPr bwMode="auto">
          <a:xfrm>
            <a:off x="6072198" y="357166"/>
            <a:ext cx="2359025" cy="1104900"/>
          </a:xfrm>
          <a:prstGeom prst="rect">
            <a:avLst/>
          </a:prstGeom>
          <a:noFill/>
          <a:ln w="9525">
            <a:noFill/>
            <a:miter lim="800000"/>
            <a:headEnd/>
            <a:tailEnd/>
          </a:ln>
        </p:spPr>
      </p:pic>
    </p:spTree>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7467600" cy="634082"/>
          </a:xfrm>
        </p:spPr>
        <p:txBody>
          <a:bodyPr/>
          <a:lstStyle/>
          <a:p>
            <a:pPr algn="ctr"/>
            <a:r>
              <a:rPr lang="pt-BR" b="1" dirty="0" smtClean="0">
                <a:solidFill>
                  <a:schemeClr val="accent2">
                    <a:lumMod val="75000"/>
                  </a:schemeClr>
                </a:solidFill>
              </a:rPr>
              <a:t>Protagonistas e Antagonistas</a:t>
            </a:r>
            <a:endParaRPr lang="pt-BR" dirty="0">
              <a:solidFill>
                <a:schemeClr val="accent2">
                  <a:lumMod val="75000"/>
                </a:schemeClr>
              </a:solidFill>
            </a:endParaRPr>
          </a:p>
        </p:txBody>
      </p:sp>
      <p:sp>
        <p:nvSpPr>
          <p:cNvPr id="3" name="Espaço Reservado para Conteúdo 3"/>
          <p:cNvSpPr>
            <a:spLocks noGrp="1"/>
          </p:cNvSpPr>
          <p:nvPr>
            <p:ph sz="quarter" idx="1"/>
          </p:nvPr>
        </p:nvSpPr>
        <p:spPr>
          <a:xfrm>
            <a:off x="457200" y="1600200"/>
            <a:ext cx="7467600" cy="4873752"/>
          </a:xfrm>
        </p:spPr>
        <p:txBody>
          <a:bodyPr/>
          <a:lstStyle/>
          <a:p>
            <a:endParaRPr lang="pt-BR"/>
          </a:p>
        </p:txBody>
      </p:sp>
      <p:pic>
        <p:nvPicPr>
          <p:cNvPr id="4" name="Picture 2" descr="C:\Documents and Settings\Tiago\Desktop\protagonista e antagonista.jpg"/>
          <p:cNvPicPr>
            <a:picLocks noChangeAspect="1" noChangeArrowheads="1"/>
          </p:cNvPicPr>
          <p:nvPr/>
        </p:nvPicPr>
        <p:blipFill>
          <a:blip r:embed="rId2" cstate="print"/>
          <a:srcRect/>
          <a:stretch>
            <a:fillRect/>
          </a:stretch>
        </p:blipFill>
        <p:spPr bwMode="auto">
          <a:xfrm>
            <a:off x="214289" y="792088"/>
            <a:ext cx="8534175" cy="6021288"/>
          </a:xfrm>
          <a:prstGeom prst="rect">
            <a:avLst/>
          </a:prstGeom>
          <a:noFill/>
        </p:spPr>
      </p:pic>
    </p:spTree>
  </p:cSld>
  <p:clrMapOvr>
    <a:masterClrMapping/>
  </p:clrMapOvr>
  <p:transition>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179512" y="260648"/>
            <a:ext cx="8424936" cy="6285312"/>
          </a:xfrm>
        </p:spPr>
        <p:txBody>
          <a:bodyPr>
            <a:noAutofit/>
          </a:bodyPr>
          <a:lstStyle/>
          <a:p>
            <a:pPr algn="just"/>
            <a:r>
              <a:rPr lang="pt-BR" sz="3200" dirty="0" smtClean="0"/>
              <a:t>A narrativa é centrada num conflito vivido pelos personagens. Diante disso, a importância dos personagens na construção do texto é evidente.</a:t>
            </a:r>
            <a:br>
              <a:rPr lang="pt-BR" sz="3200" dirty="0" smtClean="0"/>
            </a:br>
            <a:r>
              <a:rPr lang="pt-BR" sz="3200" dirty="0" smtClean="0"/>
              <a:t>Podemos dizer que existe um protagonista (personagem principal) e um antagonista (personagem que atua contra o protagonista, impedindo-o de alcançar seus objetivos). Há também os adjuvantes ou coadjuvantes, esses são personagens secundários que também exercem papéis fundamentais na história.</a:t>
            </a:r>
            <a:endParaRPr lang="pt-BR" sz="3200" dirty="0"/>
          </a:p>
        </p:txBody>
      </p:sp>
    </p:spTree>
  </p:cSld>
  <p:clrMapOvr>
    <a:masterClrMapping/>
  </p:clrMapOvr>
  <p:transition>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Tiago\Desktop\o gato de botas.jpg"/>
          <p:cNvPicPr>
            <a:picLocks noChangeAspect="1" noChangeArrowheads="1"/>
          </p:cNvPicPr>
          <p:nvPr/>
        </p:nvPicPr>
        <p:blipFill>
          <a:blip r:embed="rId2" cstate="print"/>
          <a:srcRect/>
          <a:stretch>
            <a:fillRect/>
          </a:stretch>
        </p:blipFill>
        <p:spPr bwMode="auto">
          <a:xfrm>
            <a:off x="1043608" y="17872"/>
            <a:ext cx="7056784" cy="6840128"/>
          </a:xfrm>
          <a:prstGeom prst="rect">
            <a:avLst/>
          </a:prstGeom>
          <a:noFill/>
        </p:spPr>
      </p:pic>
      <p:sp>
        <p:nvSpPr>
          <p:cNvPr id="3" name="Título 1"/>
          <p:cNvSpPr>
            <a:spLocks noGrp="1"/>
          </p:cNvSpPr>
          <p:nvPr>
            <p:ph type="title"/>
          </p:nvPr>
        </p:nvSpPr>
        <p:spPr>
          <a:xfrm>
            <a:off x="457200" y="274638"/>
            <a:ext cx="7467600" cy="418058"/>
          </a:xfrm>
        </p:spPr>
        <p:txBody>
          <a:bodyPr>
            <a:normAutofit fontScale="90000"/>
          </a:bodyPr>
          <a:lstStyle/>
          <a:p>
            <a:r>
              <a:rPr lang="pt-BR" b="1" dirty="0" smtClean="0"/>
              <a:t>O Gato de Botas</a:t>
            </a:r>
            <a:endParaRPr lang="pt-BR" dirty="0"/>
          </a:p>
        </p:txBody>
      </p:sp>
    </p:spTree>
  </p:cSld>
  <p:clrMapOvr>
    <a:masterClrMapping/>
  </p:clrMapOvr>
  <p:transition>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179512" y="116632"/>
            <a:ext cx="8640960" cy="6741368"/>
          </a:xfrm>
        </p:spPr>
        <p:txBody>
          <a:bodyPr>
            <a:normAutofit fontScale="92500" lnSpcReduction="10000"/>
          </a:bodyPr>
          <a:lstStyle/>
          <a:p>
            <a:pPr algn="just"/>
            <a:r>
              <a:rPr lang="pt-BR" dirty="0" smtClean="0"/>
              <a:t>Era uma vez um moleiro que tinha três filhos. Um dia, chamou-os para lhes dizer que ia repartir por eles todos os seus bens. </a:t>
            </a:r>
          </a:p>
          <a:p>
            <a:pPr algn="just">
              <a:buNone/>
            </a:pPr>
            <a:r>
              <a:rPr lang="pt-BR" dirty="0" smtClean="0"/>
              <a:t/>
            </a:r>
            <a:br>
              <a:rPr lang="pt-BR" dirty="0" smtClean="0"/>
            </a:br>
            <a:r>
              <a:rPr lang="pt-BR" dirty="0" smtClean="0"/>
              <a:t/>
            </a:r>
            <a:br>
              <a:rPr lang="pt-BR" dirty="0" smtClean="0"/>
            </a:br>
            <a:r>
              <a:rPr lang="pt-BR" dirty="0" smtClean="0"/>
              <a:t>Ao mais velho deu o moinho, ao do meio deu o burro e ao mais novo deu o gato. </a:t>
            </a:r>
          </a:p>
          <a:p>
            <a:pPr algn="just">
              <a:buNone/>
            </a:pPr>
            <a:r>
              <a:rPr lang="pt-BR" dirty="0" smtClean="0"/>
              <a:t/>
            </a:r>
            <a:br>
              <a:rPr lang="pt-BR" dirty="0" smtClean="0"/>
            </a:br>
            <a:r>
              <a:rPr lang="pt-BR" dirty="0" smtClean="0"/>
              <a:t>O filho mais novo ficou muito triste porque o pai não tinha sido justo para com ele. </a:t>
            </a:r>
          </a:p>
          <a:p>
            <a:pPr algn="just">
              <a:buNone/>
            </a:pPr>
            <a:r>
              <a:rPr lang="pt-BR" dirty="0" smtClean="0"/>
              <a:t/>
            </a:r>
            <a:br>
              <a:rPr lang="pt-BR" dirty="0" smtClean="0"/>
            </a:br>
            <a:r>
              <a:rPr lang="pt-BR" dirty="0" smtClean="0"/>
              <a:t/>
            </a:r>
            <a:br>
              <a:rPr lang="pt-BR" dirty="0" smtClean="0"/>
            </a:br>
            <a:r>
              <a:rPr lang="pt-BR" dirty="0" smtClean="0"/>
              <a:t>Mas, surpresa das surpresas, o gato começou a falar! </a:t>
            </a:r>
            <a:br>
              <a:rPr lang="pt-BR" dirty="0" smtClean="0"/>
            </a:br>
            <a:r>
              <a:rPr lang="pt-BR" dirty="0" smtClean="0"/>
              <a:t>- Dá-me um saco e um par de botas.</a:t>
            </a:r>
          </a:p>
          <a:p>
            <a:pPr algn="just">
              <a:buNone/>
            </a:pPr>
            <a:r>
              <a:rPr lang="pt-BR" dirty="0" smtClean="0"/>
              <a:t> </a:t>
            </a:r>
            <a:br>
              <a:rPr lang="pt-BR" dirty="0" smtClean="0"/>
            </a:br>
            <a:r>
              <a:rPr lang="pt-BR" dirty="0" smtClean="0"/>
              <a:t>O rapaz ficou muito espantado e obedecendo ao pedido do gato no dia seguinte, lá foi comprar um saco e umas botas. </a:t>
            </a:r>
            <a:br>
              <a:rPr lang="pt-BR" dirty="0" smtClean="0"/>
            </a:br>
            <a:r>
              <a:rPr lang="pt-BR" dirty="0" smtClean="0"/>
              <a:t>- Aqui estão meu amigo! disse ele. </a:t>
            </a:r>
          </a:p>
          <a:p>
            <a:pPr algn="just">
              <a:buNone/>
            </a:pPr>
            <a:r>
              <a:rPr lang="pt-BR" dirty="0" smtClean="0"/>
              <a:t/>
            </a:r>
            <a:br>
              <a:rPr lang="pt-BR" dirty="0" smtClean="0"/>
            </a:br>
            <a:endParaRPr lang="pt-BR" dirty="0"/>
          </a:p>
        </p:txBody>
      </p:sp>
    </p:spTree>
  </p:cSld>
  <p:clrMapOvr>
    <a:masterClrMapping/>
  </p:clrMapOvr>
  <p:transition>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251520" y="476672"/>
            <a:ext cx="8208912" cy="5997280"/>
          </a:xfrm>
        </p:spPr>
        <p:txBody>
          <a:bodyPr>
            <a:normAutofit lnSpcReduction="10000"/>
          </a:bodyPr>
          <a:lstStyle/>
          <a:p>
            <a:pPr algn="just">
              <a:buNone/>
            </a:pPr>
            <a:r>
              <a:rPr lang="pt-BR" dirty="0" smtClean="0"/>
              <a:t>O gato calçou as botas, pegou no saco e lá foi floresta fora. Como era muito esperto, não demorou muito a apanhar uma lebre bem gordinha, que a pôs dentro do saco.</a:t>
            </a:r>
          </a:p>
          <a:p>
            <a:pPr algn="just">
              <a:buNone/>
            </a:pPr>
            <a:r>
              <a:rPr lang="pt-BR" dirty="0" smtClean="0"/>
              <a:t> </a:t>
            </a:r>
            <a:br>
              <a:rPr lang="pt-BR" dirty="0" smtClean="0"/>
            </a:br>
            <a:r>
              <a:rPr lang="pt-BR" dirty="0" smtClean="0"/>
              <a:t/>
            </a:r>
            <a:br>
              <a:rPr lang="pt-BR" dirty="0" smtClean="0"/>
            </a:br>
            <a:r>
              <a:rPr lang="pt-BR" dirty="0" smtClean="0"/>
              <a:t>Com o pesado saco às costas, o gato dirigiu-se ao castelo do rei e ofereceu-lhe a lebre, dizendo: </a:t>
            </a:r>
            <a:br>
              <a:rPr lang="pt-BR" dirty="0" smtClean="0"/>
            </a:br>
            <a:r>
              <a:rPr lang="pt-BR" dirty="0" smtClean="0"/>
              <a:t>- Majestade, venho da parte do meu amo o marquês de </a:t>
            </a:r>
            <a:r>
              <a:rPr lang="pt-BR" dirty="0" err="1" smtClean="0"/>
              <a:t>Carabás</a:t>
            </a:r>
            <a:r>
              <a:rPr lang="pt-BR" dirty="0" smtClean="0"/>
              <a:t>, trago-lhe esta linda lebre de presente. </a:t>
            </a:r>
          </a:p>
          <a:p>
            <a:pPr algn="just">
              <a:buNone/>
            </a:pPr>
            <a:r>
              <a:rPr lang="pt-BR" dirty="0" smtClean="0"/>
              <a:t/>
            </a:r>
            <a:br>
              <a:rPr lang="pt-BR" dirty="0" smtClean="0"/>
            </a:br>
            <a:r>
              <a:rPr lang="pt-BR" dirty="0" smtClean="0"/>
              <a:t/>
            </a:r>
            <a:br>
              <a:rPr lang="pt-BR" dirty="0" smtClean="0"/>
            </a:br>
            <a:r>
              <a:rPr lang="pt-BR" dirty="0" smtClean="0"/>
              <a:t>O rei ficou muito impressionado e contente com aquela atitude e disse:</a:t>
            </a:r>
          </a:p>
          <a:p>
            <a:pPr algn="just">
              <a:buNone/>
            </a:pPr>
            <a:r>
              <a:rPr lang="pt-BR" dirty="0" smtClean="0"/>
              <a:t> </a:t>
            </a:r>
            <a:br>
              <a:rPr lang="pt-BR" dirty="0" smtClean="0"/>
            </a:br>
            <a:r>
              <a:rPr lang="pt-BR" dirty="0" smtClean="0"/>
              <a:t>- Diz ao teu amo que lhe agradeço muito! </a:t>
            </a:r>
          </a:p>
          <a:p>
            <a:endParaRPr lang="pt-BR" dirty="0"/>
          </a:p>
        </p:txBody>
      </p:sp>
    </p:spTree>
  </p:cSld>
  <p:clrMapOvr>
    <a:masterClrMapping/>
  </p:clrMapOvr>
  <p:transition>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179512" y="332656"/>
            <a:ext cx="8568952" cy="6141296"/>
          </a:xfrm>
        </p:spPr>
        <p:txBody>
          <a:bodyPr>
            <a:normAutofit/>
          </a:bodyPr>
          <a:lstStyle/>
          <a:p>
            <a:pPr algn="just"/>
            <a:r>
              <a:rPr lang="pt-BR" dirty="0" smtClean="0"/>
              <a:t>Daí em diante o gato repetiu aquele gesto várias vezes, levando vários presentes ao rei e dizendo sempre que era uma oferta do seu amo. </a:t>
            </a:r>
          </a:p>
          <a:p>
            <a:pPr algn="just">
              <a:buNone/>
            </a:pPr>
            <a:r>
              <a:rPr lang="pt-BR" dirty="0" smtClean="0"/>
              <a:t/>
            </a:r>
            <a:br>
              <a:rPr lang="pt-BR" dirty="0" smtClean="0"/>
            </a:br>
            <a:r>
              <a:rPr lang="pt-BR" dirty="0" smtClean="0"/>
              <a:t/>
            </a:r>
            <a:br>
              <a:rPr lang="pt-BR" dirty="0" smtClean="0"/>
            </a:br>
            <a:r>
              <a:rPr lang="pt-BR" dirty="0" smtClean="0"/>
              <a:t>Um dia, diz o gato a seu amo: </a:t>
            </a:r>
            <a:br>
              <a:rPr lang="pt-BR" dirty="0" smtClean="0"/>
            </a:br>
            <a:r>
              <a:rPr lang="pt-BR" dirty="0" smtClean="0"/>
              <a:t>- Senhor, tomai banho neste rio que eu trato de tudo. </a:t>
            </a:r>
            <a:br>
              <a:rPr lang="pt-BR" dirty="0" smtClean="0"/>
            </a:br>
            <a:r>
              <a:rPr lang="pt-BR" dirty="0" smtClean="0"/>
              <a:t/>
            </a:r>
            <a:br>
              <a:rPr lang="pt-BR" dirty="0" smtClean="0"/>
            </a:br>
            <a:r>
              <a:rPr lang="pt-BR" dirty="0" smtClean="0"/>
              <a:t>O gato esperou que a carruagem do rei passasse junto ao rio onde o seu amo tomava banho e pôs-se a gritar: </a:t>
            </a:r>
            <a:br>
              <a:rPr lang="pt-BR" dirty="0" smtClean="0"/>
            </a:br>
            <a:r>
              <a:rPr lang="pt-BR" dirty="0" smtClean="0"/>
              <a:t>- Socorro! Socorro! O meu amo, o marquês de </a:t>
            </a:r>
            <a:r>
              <a:rPr lang="pt-BR" dirty="0" err="1" smtClean="0"/>
              <a:t>Carabás</a:t>
            </a:r>
            <a:r>
              <a:rPr lang="pt-BR" dirty="0" smtClean="0"/>
              <a:t>, está a afogar-se! Ajudem-no!</a:t>
            </a:r>
          </a:p>
          <a:p>
            <a:pPr algn="just">
              <a:buNone/>
            </a:pPr>
            <a:r>
              <a:rPr lang="pt-BR" dirty="0" smtClean="0"/>
              <a:t> </a:t>
            </a:r>
            <a:br>
              <a:rPr lang="pt-BR" dirty="0" smtClean="0"/>
            </a:br>
            <a:r>
              <a:rPr lang="pt-BR" dirty="0" smtClean="0"/>
              <a:t/>
            </a:r>
            <a:br>
              <a:rPr lang="pt-BR" dirty="0" smtClean="0"/>
            </a:br>
            <a:endParaRPr lang="pt-BR" dirty="0"/>
          </a:p>
        </p:txBody>
      </p:sp>
    </p:spTree>
  </p:cSld>
  <p:clrMapOvr>
    <a:masterClrMapping/>
  </p:clrMapOvr>
  <p:transition>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107504" y="260648"/>
            <a:ext cx="8748464" cy="6069288"/>
          </a:xfrm>
        </p:spPr>
        <p:txBody>
          <a:bodyPr>
            <a:noAutofit/>
          </a:bodyPr>
          <a:lstStyle/>
          <a:p>
            <a:pPr algn="just">
              <a:buNone/>
            </a:pPr>
            <a:r>
              <a:rPr lang="pt-BR" sz="2800" dirty="0" smtClean="0"/>
              <a:t>O rei mandou logo parar a carruagem e ajudou o marquês, dando-lhe belas roupas e convidando-o a passear com ele e com a filha, a princesa, na carruagem real. </a:t>
            </a:r>
          </a:p>
          <a:p>
            <a:pPr algn="just">
              <a:buNone/>
            </a:pPr>
            <a:r>
              <a:rPr lang="pt-BR" sz="2800" dirty="0" smtClean="0"/>
              <a:t/>
            </a:r>
            <a:br>
              <a:rPr lang="pt-BR" sz="2800" dirty="0" smtClean="0"/>
            </a:br>
            <a:r>
              <a:rPr lang="pt-BR" sz="2800" dirty="0" smtClean="0"/>
              <a:t/>
            </a:r>
            <a:br>
              <a:rPr lang="pt-BR" sz="2800" dirty="0" smtClean="0"/>
            </a:br>
            <a:r>
              <a:rPr lang="pt-BR" sz="2800" dirty="0" smtClean="0"/>
              <a:t>O gato desata então a correr à frente da carruagem. Pela estrada fora, sempre que via alguém a trabalhar nos campos, pedia-lhes que dissessem que trabalhavam para o marquês de </a:t>
            </a:r>
            <a:r>
              <a:rPr lang="pt-BR" sz="2800" dirty="0" err="1" smtClean="0"/>
              <a:t>Carabás</a:t>
            </a:r>
            <a:r>
              <a:rPr lang="pt-BR" sz="2800" dirty="0" smtClean="0"/>
              <a:t>.</a:t>
            </a:r>
          </a:p>
          <a:p>
            <a:pPr algn="just">
              <a:buNone/>
            </a:pPr>
            <a:r>
              <a:rPr lang="pt-BR" sz="2800" dirty="0" smtClean="0"/>
              <a:t> </a:t>
            </a:r>
            <a:br>
              <a:rPr lang="pt-BR" sz="2800" dirty="0" smtClean="0"/>
            </a:br>
            <a:r>
              <a:rPr lang="pt-BR" sz="2800" dirty="0" smtClean="0"/>
              <a:t/>
            </a:r>
            <a:br>
              <a:rPr lang="pt-BR" sz="2800" dirty="0" smtClean="0"/>
            </a:br>
            <a:r>
              <a:rPr lang="pt-BR" sz="2800" dirty="0" smtClean="0"/>
              <a:t>O rei estava cada vez mais impressionado! </a:t>
            </a:r>
          </a:p>
          <a:p>
            <a:endParaRPr lang="pt-BR" sz="2800" dirty="0"/>
          </a:p>
        </p:txBody>
      </p:sp>
    </p:spTree>
  </p:cSld>
  <p:clrMapOvr>
    <a:masterClrMapping/>
  </p:clrMapOvr>
  <p:transition>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Tiago\Desktop\Gato 2.jpg"/>
          <p:cNvPicPr>
            <a:picLocks noChangeAspect="1" noChangeArrowheads="1"/>
          </p:cNvPicPr>
          <p:nvPr/>
        </p:nvPicPr>
        <p:blipFill>
          <a:blip r:embed="rId2" cstate="print"/>
          <a:srcRect/>
          <a:stretch>
            <a:fillRect/>
          </a:stretch>
        </p:blipFill>
        <p:spPr bwMode="auto">
          <a:xfrm>
            <a:off x="6012160" y="2204864"/>
            <a:ext cx="1885950" cy="2428875"/>
          </a:xfrm>
          <a:prstGeom prst="rect">
            <a:avLst/>
          </a:prstGeom>
          <a:noFill/>
        </p:spPr>
      </p:pic>
      <p:sp>
        <p:nvSpPr>
          <p:cNvPr id="3" name="Espaço Reservado para Conteúdo 2"/>
          <p:cNvSpPr>
            <a:spLocks noGrp="1"/>
          </p:cNvSpPr>
          <p:nvPr>
            <p:ph sz="quarter" idx="1"/>
          </p:nvPr>
        </p:nvSpPr>
        <p:spPr>
          <a:xfrm>
            <a:off x="72008" y="44624"/>
            <a:ext cx="8964488" cy="7128792"/>
          </a:xfrm>
        </p:spPr>
        <p:txBody>
          <a:bodyPr>
            <a:normAutofit/>
          </a:bodyPr>
          <a:lstStyle/>
          <a:p>
            <a:pPr algn="just"/>
            <a:r>
              <a:rPr lang="pt-BR" dirty="0" smtClean="0"/>
              <a:t>O gato chega por fim ao castelo do gigante, onde todas as coisas eram grandes e magníficas. </a:t>
            </a:r>
          </a:p>
          <a:p>
            <a:pPr algn="just">
              <a:buNone/>
            </a:pPr>
            <a:r>
              <a:rPr lang="pt-BR" dirty="0" smtClean="0"/>
              <a:t/>
            </a:r>
            <a:br>
              <a:rPr lang="pt-BR" dirty="0" smtClean="0"/>
            </a:br>
            <a:r>
              <a:rPr lang="pt-BR" dirty="0" smtClean="0"/>
              <a:t/>
            </a:r>
            <a:br>
              <a:rPr lang="pt-BR" dirty="0" smtClean="0"/>
            </a:br>
            <a:r>
              <a:rPr lang="pt-BR" dirty="0" smtClean="0"/>
              <a:t>O gato pede para ser recebido pelo gigante e pergunta-lhe: </a:t>
            </a:r>
            <a:br>
              <a:rPr lang="pt-BR" dirty="0" smtClean="0"/>
            </a:br>
            <a:r>
              <a:rPr lang="pt-BR" dirty="0" smtClean="0"/>
              <a:t>- É verdade que consegues transformar-te num animal qualquer? </a:t>
            </a:r>
          </a:p>
          <a:p>
            <a:pPr algn="just">
              <a:buNone/>
            </a:pPr>
            <a:r>
              <a:rPr lang="pt-BR" dirty="0" smtClean="0"/>
              <a:t/>
            </a:r>
            <a:br>
              <a:rPr lang="pt-BR" dirty="0" smtClean="0"/>
            </a:br>
            <a:r>
              <a:rPr lang="pt-BR" dirty="0" smtClean="0"/>
              <a:t>- É! disse o gigante.</a:t>
            </a:r>
          </a:p>
          <a:p>
            <a:pPr algn="just">
              <a:buNone/>
            </a:pPr>
            <a:r>
              <a:rPr lang="pt-BR" dirty="0" smtClean="0"/>
              <a:t> </a:t>
            </a:r>
            <a:br>
              <a:rPr lang="pt-BR" dirty="0" smtClean="0"/>
            </a:br>
            <a:r>
              <a:rPr lang="pt-BR" dirty="0" smtClean="0"/>
              <a:t/>
            </a:r>
            <a:br>
              <a:rPr lang="pt-BR" dirty="0" smtClean="0"/>
            </a:br>
            <a:r>
              <a:rPr lang="pt-BR" dirty="0" smtClean="0"/>
              <a:t>Então o gato pede-lhe que se transforme num rato. E assim foi. </a:t>
            </a:r>
            <a:br>
              <a:rPr lang="pt-BR" dirty="0" smtClean="0"/>
            </a:br>
            <a:r>
              <a:rPr lang="pt-BR" dirty="0" smtClean="0"/>
              <a:t/>
            </a:r>
            <a:br>
              <a:rPr lang="pt-BR" dirty="0" smtClean="0"/>
            </a:br>
            <a:r>
              <a:rPr lang="pt-BR" dirty="0" smtClean="0"/>
              <a:t>O gato que estava atento, deu um salto, agarrou o rato e comeu-o. </a:t>
            </a:r>
            <a:br>
              <a:rPr lang="pt-BR" dirty="0" smtClean="0"/>
            </a:br>
            <a:r>
              <a:rPr lang="pt-BR" dirty="0" smtClean="0"/>
              <a:t/>
            </a:r>
            <a:br>
              <a:rPr lang="pt-BR" dirty="0" smtClean="0"/>
            </a:br>
            <a:endParaRPr lang="pt-BR" sz="1600" dirty="0"/>
          </a:p>
        </p:txBody>
      </p:sp>
    </p:spTree>
  </p:cSld>
  <p:clrMapOvr>
    <a:masterClrMapping/>
  </p:clrMapOvr>
  <p:transition>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Tiago\Desktop\gato 3.jpg"/>
          <p:cNvPicPr>
            <a:picLocks noChangeAspect="1" noChangeArrowheads="1"/>
          </p:cNvPicPr>
          <p:nvPr/>
        </p:nvPicPr>
        <p:blipFill>
          <a:blip r:embed="rId2" cstate="print"/>
          <a:srcRect/>
          <a:stretch>
            <a:fillRect/>
          </a:stretch>
        </p:blipFill>
        <p:spPr bwMode="auto">
          <a:xfrm>
            <a:off x="6981825" y="4653136"/>
            <a:ext cx="2162175" cy="2114550"/>
          </a:xfrm>
          <a:prstGeom prst="rect">
            <a:avLst/>
          </a:prstGeom>
          <a:noFill/>
        </p:spPr>
      </p:pic>
      <p:sp>
        <p:nvSpPr>
          <p:cNvPr id="3" name="Espaço Reservado para Conteúdo 2"/>
          <p:cNvSpPr>
            <a:spLocks noGrp="1"/>
          </p:cNvSpPr>
          <p:nvPr>
            <p:ph sz="quarter" idx="1"/>
          </p:nvPr>
        </p:nvSpPr>
        <p:spPr>
          <a:xfrm>
            <a:off x="179512" y="332656"/>
            <a:ext cx="8496944" cy="6141296"/>
          </a:xfrm>
        </p:spPr>
        <p:txBody>
          <a:bodyPr>
            <a:normAutofit/>
          </a:bodyPr>
          <a:lstStyle/>
          <a:p>
            <a:pPr algn="just">
              <a:buNone/>
            </a:pPr>
            <a:r>
              <a:rPr lang="pt-BR" dirty="0" smtClean="0"/>
              <a:t>O rei, a princesa e o marquês de </a:t>
            </a:r>
            <a:r>
              <a:rPr lang="pt-BR" dirty="0" err="1" smtClean="0"/>
              <a:t>Carabás</a:t>
            </a:r>
            <a:r>
              <a:rPr lang="pt-BR" dirty="0" smtClean="0"/>
              <a:t> chegam ao castelo do gigante, onde são recebidos pelo gato:</a:t>
            </a:r>
          </a:p>
          <a:p>
            <a:pPr algn="just">
              <a:buNone/>
            </a:pPr>
            <a:r>
              <a:rPr lang="pt-BR" dirty="0" smtClean="0"/>
              <a:t> </a:t>
            </a:r>
            <a:br>
              <a:rPr lang="pt-BR" dirty="0" smtClean="0"/>
            </a:br>
            <a:r>
              <a:rPr lang="pt-BR" dirty="0" smtClean="0"/>
              <a:t>- Sejam bem vindos à propriedade do meu amo! diz o gato. </a:t>
            </a:r>
          </a:p>
          <a:p>
            <a:pPr algn="just">
              <a:buNone/>
            </a:pPr>
            <a:r>
              <a:rPr lang="pt-BR" dirty="0" smtClean="0"/>
              <a:t/>
            </a:r>
            <a:br>
              <a:rPr lang="pt-BR" dirty="0" smtClean="0"/>
            </a:br>
            <a:r>
              <a:rPr lang="pt-BR" dirty="0" smtClean="0"/>
              <a:t>O rei nem queria acreditar no que os seus olhos viam: </a:t>
            </a:r>
            <a:br>
              <a:rPr lang="pt-BR" dirty="0" smtClean="0"/>
            </a:br>
            <a:r>
              <a:rPr lang="pt-BR" dirty="0" smtClean="0"/>
              <a:t>- Tanta riqueza! Tem que casar com a minha filha, senhor marquês - diz o rei. </a:t>
            </a:r>
          </a:p>
          <a:p>
            <a:pPr algn="just">
              <a:buNone/>
            </a:pPr>
            <a:r>
              <a:rPr lang="pt-BR" dirty="0" smtClean="0"/>
              <a:t/>
            </a:r>
            <a:br>
              <a:rPr lang="pt-BR" dirty="0" smtClean="0"/>
            </a:br>
            <a:r>
              <a:rPr lang="pt-BR" dirty="0" smtClean="0"/>
              <a:t>E foi assim que, graças ao seu gato, o filho de um moleiro casou com a princesa mais bela do reino.</a:t>
            </a:r>
          </a:p>
          <a:p>
            <a:pPr algn="just">
              <a:buNone/>
            </a:pPr>
            <a:endParaRPr lang="pt-BR" dirty="0" smtClean="0"/>
          </a:p>
          <a:p>
            <a:pPr algn="just">
              <a:buNone/>
            </a:pPr>
            <a:r>
              <a:rPr lang="pt-BR" sz="1400" dirty="0" smtClean="0"/>
              <a:t>Fonte: </a:t>
            </a:r>
            <a:r>
              <a:rPr lang="pt-BR" sz="1400" dirty="0" smtClean="0">
                <a:hlinkClick r:id="rId3"/>
              </a:rPr>
              <a:t>http://redacaodigital.forumeiros.com/t2-texto-narrativo-o-que-e</a:t>
            </a:r>
            <a:r>
              <a:rPr lang="pt-BR" sz="1400" dirty="0" smtClean="0"/>
              <a:t> Acesso: 20/05/2012</a:t>
            </a:r>
          </a:p>
          <a:p>
            <a:endParaRPr lang="pt-BR" dirty="0"/>
          </a:p>
        </p:txBody>
      </p:sp>
    </p:spTree>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0"/>
            <a:ext cx="9036496" cy="11247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anchor="b">
            <a:norm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2800" b="0" i="0" u="none" strike="noStrike" kern="1200" cap="none" spc="0" normalizeH="0" baseline="0" noProof="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uLnTx/>
                <a:uFillTx/>
                <a:latin typeface="Verdana" pitchFamily="34" charset="0"/>
                <a:ea typeface="+mj-ea"/>
                <a:cs typeface="+mj-cs"/>
              </a:rPr>
              <a:t>Analise de perfil das personagens :Shrek</a:t>
            </a:r>
            <a:endParaRPr kumimoji="0" lang="pt-BR" sz="2800" b="0" i="0" u="none" strike="noStrike" kern="1200" cap="none" spc="0" normalizeH="0" baseline="0" noProof="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uLnTx/>
              <a:uFillTx/>
              <a:latin typeface="Verdana" pitchFamily="34" charset="0"/>
              <a:ea typeface="+mj-ea"/>
              <a:cs typeface="+mj-cs"/>
            </a:endParaRP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776" y="2132856"/>
            <a:ext cx="4800533" cy="36004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tângulo 3"/>
          <p:cNvSpPr/>
          <p:nvPr/>
        </p:nvSpPr>
        <p:spPr>
          <a:xfrm rot="16200000">
            <a:off x="8591284" y="6291014"/>
            <a:ext cx="736099" cy="369332"/>
          </a:xfrm>
          <a:prstGeom prst="rect">
            <a:avLst/>
          </a:prstGeom>
        </p:spPr>
        <p:txBody>
          <a:bodyPr wrap="none">
            <a:spAutoFit/>
          </a:bodyPr>
          <a:lstStyle/>
          <a:p>
            <a:r>
              <a:rPr lang="pt-BR" dirty="0"/>
              <a:t>Pet 7</a:t>
            </a:r>
          </a:p>
        </p:txBody>
      </p:sp>
      <p:pic>
        <p:nvPicPr>
          <p:cNvPr id="5" name="Picture 4" descr="http://www.actiongame.com.br/config/imagens_conteudo/padrao/shrek2-ps2-1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5856" y="1340768"/>
            <a:ext cx="2857500" cy="5238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tângulo 5"/>
          <p:cNvSpPr/>
          <p:nvPr/>
        </p:nvSpPr>
        <p:spPr>
          <a:xfrm rot="5400000">
            <a:off x="6323659" y="3623372"/>
            <a:ext cx="2286213" cy="169277"/>
          </a:xfrm>
          <a:prstGeom prst="rect">
            <a:avLst/>
          </a:prstGeom>
        </p:spPr>
        <p:txBody>
          <a:bodyPr wrap="square">
            <a:spAutoFit/>
          </a:bodyPr>
          <a:lstStyle/>
          <a:p>
            <a:r>
              <a:rPr lang="pt-BR" sz="500" dirty="0" err="1" smtClean="0"/>
              <a:t>produtos_descricao.asp?lang</a:t>
            </a:r>
            <a:r>
              <a:rPr lang="pt-BR" sz="500" dirty="0" smtClean="0"/>
              <a:t>=</a:t>
            </a:r>
            <a:r>
              <a:rPr lang="pt-BR" sz="500" dirty="0" err="1" smtClean="0"/>
              <a:t>pt_BR&amp;codigo_produto</a:t>
            </a:r>
            <a:r>
              <a:rPr lang="pt-BR" sz="500" dirty="0" smtClean="0"/>
              <a:t>=2365</a:t>
            </a:r>
            <a:endParaRPr lang="pt-BR" sz="500" dirty="0"/>
          </a:p>
        </p:txBody>
      </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54032"/>
          </a:xfrm>
        </p:spPr>
        <p:txBody>
          <a:bodyPr/>
          <a:lstStyle/>
          <a:p>
            <a:pPr algn="ctr"/>
            <a:r>
              <a:rPr lang="pt-BR" dirty="0" smtClean="0">
                <a:solidFill>
                  <a:schemeClr val="tx1"/>
                </a:solidFill>
              </a:rPr>
              <a:t>A BASE LITERÁRIA DE ESOPO</a:t>
            </a:r>
            <a:endParaRPr lang="pt-BR" dirty="0">
              <a:solidFill>
                <a:schemeClr val="tx1"/>
              </a:solidFill>
            </a:endParaRPr>
          </a:p>
        </p:txBody>
      </p:sp>
      <p:pic>
        <p:nvPicPr>
          <p:cNvPr id="3" name="Picture 2" descr="C:\Documents and Settings\Aline\Desktop\Fotos Ler e escrever\12.jpg"/>
          <p:cNvPicPr>
            <a:picLocks noChangeAspect="1" noChangeArrowheads="1"/>
          </p:cNvPicPr>
          <p:nvPr/>
        </p:nvPicPr>
        <p:blipFill>
          <a:blip r:embed="rId2"/>
          <a:srcRect/>
          <a:stretch>
            <a:fillRect/>
          </a:stretch>
        </p:blipFill>
        <p:spPr bwMode="auto">
          <a:xfrm>
            <a:off x="928662" y="1285860"/>
            <a:ext cx="2786082" cy="5187292"/>
          </a:xfrm>
          <a:prstGeom prst="rect">
            <a:avLst/>
          </a:prstGeom>
          <a:noFill/>
        </p:spPr>
      </p:pic>
      <p:pic>
        <p:nvPicPr>
          <p:cNvPr id="4" name="Picture 3" descr="C:\Documents and Settings\Aline\Desktop\Fotos Ler e escrever\13.jpg"/>
          <p:cNvPicPr>
            <a:picLocks noChangeAspect="1" noChangeArrowheads="1"/>
          </p:cNvPicPr>
          <p:nvPr/>
        </p:nvPicPr>
        <p:blipFill>
          <a:blip r:embed="rId3"/>
          <a:srcRect/>
          <a:stretch>
            <a:fillRect/>
          </a:stretch>
        </p:blipFill>
        <p:spPr bwMode="auto">
          <a:xfrm>
            <a:off x="4143372" y="1285860"/>
            <a:ext cx="3857652" cy="5058248"/>
          </a:xfrm>
          <a:prstGeom prst="rect">
            <a:avLst/>
          </a:prstGeom>
          <a:noFill/>
        </p:spPr>
      </p:pic>
      <p:graphicFrame>
        <p:nvGraphicFramePr>
          <p:cNvPr id="5" name="Tabela 4"/>
          <p:cNvGraphicFramePr>
            <a:graphicFrameLocks noGrp="1"/>
          </p:cNvGraphicFramePr>
          <p:nvPr/>
        </p:nvGraphicFramePr>
        <p:xfrm>
          <a:off x="2500298" y="6500834"/>
          <a:ext cx="6096000" cy="357166"/>
        </p:xfrm>
        <a:graphic>
          <a:graphicData uri="http://schemas.openxmlformats.org/drawingml/2006/table">
            <a:tbl>
              <a:tblPr/>
              <a:tblGrid>
                <a:gridCol w="6096000"/>
              </a:tblGrid>
              <a:tr h="357166">
                <a:tc>
                  <a:txBody>
                    <a:bodyPr/>
                    <a:lstStyle/>
                    <a:p>
                      <a:pPr algn="r">
                        <a:spcAft>
                          <a:spcPts val="0"/>
                        </a:spcAft>
                      </a:pPr>
                      <a:r>
                        <a:rPr lang="pt-BR" sz="1200" dirty="0" smtClean="0">
                          <a:solidFill>
                            <a:schemeClr val="tx1"/>
                          </a:solidFill>
                          <a:latin typeface="Futura-Light"/>
                          <a:ea typeface="Times New Roman"/>
                          <a:cs typeface="Futura-Light"/>
                        </a:rPr>
                        <a:t>POR: DOUGLAS </a:t>
                      </a:r>
                      <a:r>
                        <a:rPr lang="pt-BR" sz="1200" dirty="0">
                          <a:solidFill>
                            <a:schemeClr val="tx1"/>
                          </a:solidFill>
                          <a:latin typeface="Futura-Light"/>
                          <a:ea typeface="Times New Roman"/>
                          <a:cs typeface="Futura-Light"/>
                        </a:rPr>
                        <a:t>TUFANO</a:t>
                      </a:r>
                      <a:endParaRPr lang="pt-BR" sz="1200" dirty="0">
                        <a:solidFill>
                          <a:schemeClr val="tx1"/>
                        </a:solidFill>
                        <a:latin typeface="Times New Roman"/>
                        <a:ea typeface="Times New Roman"/>
                      </a:endParaRPr>
                    </a:p>
                  </a:txBody>
                  <a:tcPr marL="0" marR="0" marT="0" marB="0">
                    <a:lnL>
                      <a:noFill/>
                    </a:lnL>
                    <a:lnR>
                      <a:noFill/>
                    </a:lnR>
                    <a:lnT>
                      <a:noFill/>
                    </a:lnT>
                    <a:lnB>
                      <a:noFill/>
                    </a:lnB>
                  </a:tcPr>
                </a:tc>
              </a:tr>
            </a:tbl>
          </a:graphicData>
        </a:graphic>
      </p:graphicFrame>
    </p:spTree>
  </p:cSld>
  <p:clrMapOvr>
    <a:masterClrMapping/>
  </p:clrMapOvr>
  <p:transition>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3848" y="260648"/>
            <a:ext cx="1987116" cy="1143000"/>
          </a:xfrm>
        </p:spPr>
        <p:txBody>
          <a:bodyPr>
            <a:noAutofit/>
          </a:bodyPr>
          <a:lstStyle/>
          <a:p>
            <a:pPr algn="just">
              <a:lnSpc>
                <a:spcPct val="150000"/>
              </a:lnSpc>
            </a:pPr>
            <a:r>
              <a:rPr lang="pt-BR" sz="4800" b="1" dirty="0" smtClean="0">
                <a:solidFill>
                  <a:schemeClr val="accent1">
                    <a:lumMod val="50000"/>
                  </a:schemeClr>
                </a:solidFill>
                <a:effectLst>
                  <a:outerShdw blurRad="38100" dist="38100" dir="2700000" algn="tl">
                    <a:srgbClr val="000000">
                      <a:alpha val="43137"/>
                    </a:srgbClr>
                  </a:outerShdw>
                </a:effectLst>
              </a:rPr>
              <a:t>  </a:t>
            </a:r>
            <a:r>
              <a:rPr lang="pt-BR" sz="4800" dirty="0" smtClean="0">
                <a:solidFill>
                  <a:schemeClr val="accent1">
                    <a:lumMod val="75000"/>
                  </a:schemeClr>
                </a:solidFill>
                <a:effectLst>
                  <a:outerShdw blurRad="38100" dist="38100" dir="2700000" algn="tl">
                    <a:srgbClr val="000000">
                      <a:alpha val="43137"/>
                    </a:srgbClr>
                  </a:outerShdw>
                </a:effectLst>
                <a:latin typeface="Verdana" pitchFamily="34" charset="0"/>
              </a:rPr>
              <a:t>Fiona </a:t>
            </a:r>
            <a:endParaRPr lang="pt-BR" sz="4800" dirty="0">
              <a:solidFill>
                <a:schemeClr val="accent1">
                  <a:lumMod val="75000"/>
                </a:schemeClr>
              </a:solidFill>
              <a:effectLst>
                <a:outerShdw blurRad="38100" dist="38100" dir="2700000" algn="tl">
                  <a:srgbClr val="000000">
                    <a:alpha val="43137"/>
                  </a:srgbClr>
                </a:outerShdw>
              </a:effectLst>
              <a:latin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normAutofit/>
          </a:bodyPr>
          <a:lstStyle/>
          <a:p>
            <a:pPr lvl="1" algn="just">
              <a:lnSpc>
                <a:spcPct val="150000"/>
              </a:lnSpc>
              <a:buFont typeface="Wingdings" pitchFamily="2" charset="2"/>
              <a:buChar char="Ø"/>
            </a:pPr>
            <a:r>
              <a:rPr lang="pt-BR" sz="2800" dirty="0" smtClean="0">
                <a:latin typeface="Verdana" pitchFamily="34" charset="0"/>
                <a:ea typeface="Verdana" pitchFamily="34" charset="0"/>
                <a:cs typeface="Verdana" pitchFamily="34" charset="0"/>
              </a:rPr>
              <a:t>Sensível</a:t>
            </a:r>
          </a:p>
          <a:p>
            <a:pPr lvl="1" algn="just">
              <a:lnSpc>
                <a:spcPct val="150000"/>
              </a:lnSpc>
              <a:buFont typeface="Wingdings" pitchFamily="2" charset="2"/>
              <a:buChar char="Ø"/>
            </a:pPr>
            <a:r>
              <a:rPr lang="pt-BR" sz="2800" dirty="0" smtClean="0">
                <a:latin typeface="Verdana" pitchFamily="34" charset="0"/>
                <a:ea typeface="Verdana" pitchFamily="34" charset="0"/>
                <a:cs typeface="Verdana" pitchFamily="34" charset="0"/>
              </a:rPr>
              <a:t>Olhar diferente</a:t>
            </a:r>
          </a:p>
          <a:p>
            <a:pPr lvl="1" algn="just">
              <a:lnSpc>
                <a:spcPct val="150000"/>
              </a:lnSpc>
              <a:buFont typeface="Wingdings" pitchFamily="2" charset="2"/>
              <a:buChar char="Ø"/>
            </a:pPr>
            <a:r>
              <a:rPr lang="pt-BR" sz="2800" dirty="0" smtClean="0">
                <a:latin typeface="Verdana" pitchFamily="34" charset="0"/>
                <a:ea typeface="Verdana" pitchFamily="34" charset="0"/>
                <a:cs typeface="Verdana" pitchFamily="34" charset="0"/>
              </a:rPr>
              <a:t>Protetora</a:t>
            </a:r>
          </a:p>
          <a:p>
            <a:pPr lvl="1" algn="just">
              <a:lnSpc>
                <a:spcPct val="150000"/>
              </a:lnSpc>
              <a:buFont typeface="Wingdings" pitchFamily="2" charset="2"/>
              <a:buChar char="Ø"/>
            </a:pPr>
            <a:r>
              <a:rPr lang="pt-BR" sz="2800" dirty="0" smtClean="0">
                <a:latin typeface="Verdana" pitchFamily="34" charset="0"/>
                <a:ea typeface="Verdana" pitchFamily="34" charset="0"/>
                <a:cs typeface="Verdana" pitchFamily="34" charset="0"/>
              </a:rPr>
              <a:t>Ciumenta </a:t>
            </a:r>
          </a:p>
          <a:p>
            <a:pPr lvl="1" algn="just">
              <a:lnSpc>
                <a:spcPct val="150000"/>
              </a:lnSpc>
              <a:buFont typeface="Wingdings" pitchFamily="2" charset="2"/>
              <a:buChar char="Ø"/>
            </a:pPr>
            <a:r>
              <a:rPr lang="pt-BR" sz="2800" dirty="0" smtClean="0">
                <a:latin typeface="Verdana" pitchFamily="34" charset="0"/>
                <a:ea typeface="Verdana" pitchFamily="34" charset="0"/>
                <a:cs typeface="Verdana" pitchFamily="34" charset="0"/>
              </a:rPr>
              <a:t>Apaixonada </a:t>
            </a:r>
          </a:p>
          <a:p>
            <a:pPr lvl="1" algn="just">
              <a:lnSpc>
                <a:spcPct val="150000"/>
              </a:lnSpc>
              <a:buFont typeface="Wingdings" pitchFamily="2" charset="2"/>
              <a:buChar char="Ø"/>
            </a:pPr>
            <a:r>
              <a:rPr lang="pt-BR" sz="2800" dirty="0" smtClean="0">
                <a:latin typeface="Verdana" pitchFamily="34" charset="0"/>
                <a:ea typeface="Verdana" pitchFamily="34" charset="0"/>
                <a:cs typeface="Verdana" pitchFamily="34" charset="0"/>
              </a:rPr>
              <a:t>Corajosa  </a:t>
            </a:r>
            <a:endParaRPr lang="pt-BR" sz="2800" dirty="0">
              <a:latin typeface="Verdana" pitchFamily="34" charset="0"/>
              <a:ea typeface="Verdana" pitchFamily="34" charset="0"/>
              <a:cs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1536383"/>
            <a:ext cx="1656184" cy="3324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16200000">
            <a:off x="8205041" y="183383"/>
            <a:ext cx="736099" cy="369332"/>
          </a:xfrm>
          <a:prstGeom prst="rect">
            <a:avLst/>
          </a:prstGeom>
        </p:spPr>
        <p:txBody>
          <a:bodyPr wrap="none">
            <a:spAutoFit/>
          </a:bodyPr>
          <a:lstStyle/>
          <a:p>
            <a:r>
              <a:rPr lang="pt-BR" dirty="0"/>
              <a:t>Pet 7</a:t>
            </a:r>
          </a:p>
        </p:txBody>
      </p:sp>
      <p:sp>
        <p:nvSpPr>
          <p:cNvPr id="6" name="Retângulo 5"/>
          <p:cNvSpPr/>
          <p:nvPr/>
        </p:nvSpPr>
        <p:spPr>
          <a:xfrm rot="5400000">
            <a:off x="6761797" y="3594116"/>
            <a:ext cx="2702450" cy="169277"/>
          </a:xfrm>
          <a:prstGeom prst="rect">
            <a:avLst/>
          </a:prstGeom>
        </p:spPr>
        <p:txBody>
          <a:bodyPr wrap="square">
            <a:spAutoFit/>
          </a:bodyPr>
          <a:lstStyle/>
          <a:p>
            <a:r>
              <a:rPr lang="pt-BR" sz="500" dirty="0" smtClean="0"/>
              <a:t>e7CcFsSMSjM/</a:t>
            </a:r>
            <a:r>
              <a:rPr lang="pt-BR" sz="500" dirty="0" err="1" smtClean="0"/>
              <a:t>TEshy-RwZ_I</a:t>
            </a:r>
            <a:r>
              <a:rPr lang="pt-BR" sz="500" dirty="0" smtClean="0"/>
              <a:t>/AAAAAAAAA-E/</a:t>
            </a:r>
            <a:r>
              <a:rPr lang="pt-BR" sz="500" dirty="0" err="1" smtClean="0"/>
              <a:t>RasOUJcEWlM</a:t>
            </a:r>
            <a:r>
              <a:rPr lang="pt-BR" sz="500" dirty="0" smtClean="0"/>
              <a:t>/s1600/shrek-2-fiona</a:t>
            </a:r>
            <a:endParaRPr lang="pt-BR" sz="5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60648"/>
            <a:ext cx="3898776" cy="1143000"/>
          </a:xfrm>
        </p:spPr>
        <p:txBody>
          <a:bodyPr>
            <a:normAutofit/>
          </a:bodyPr>
          <a:lstStyle/>
          <a:p>
            <a:pPr algn="just">
              <a:lnSpc>
                <a:spcPct val="150000"/>
              </a:lnSpc>
            </a:pPr>
            <a:r>
              <a:rPr lang="pt-BR" sz="4000" dirty="0" smtClean="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Fada madrinha </a:t>
            </a:r>
            <a:endParaRPr lang="pt-BR" sz="4000" dirty="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normAutofit/>
          </a:bodyPr>
          <a:lstStyle/>
          <a:p>
            <a:pPr lvl="1" algn="just">
              <a:lnSpc>
                <a:spcPct val="150000"/>
              </a:lnSpc>
              <a:buFont typeface="Wingdings" pitchFamily="2" charset="2"/>
              <a:buChar char="Ø"/>
            </a:pPr>
            <a:r>
              <a:rPr lang="pt-BR" sz="2800" dirty="0" smtClean="0">
                <a:latin typeface="Verdana" pitchFamily="34" charset="0"/>
              </a:rPr>
              <a:t>Egoísta </a:t>
            </a:r>
          </a:p>
          <a:p>
            <a:pPr lvl="1" algn="just">
              <a:lnSpc>
                <a:spcPct val="150000"/>
              </a:lnSpc>
              <a:buFont typeface="Wingdings" pitchFamily="2" charset="2"/>
              <a:buChar char="Ø"/>
            </a:pPr>
            <a:r>
              <a:rPr lang="pt-BR" sz="2800" dirty="0" smtClean="0">
                <a:latin typeface="Verdana" pitchFamily="34" charset="0"/>
              </a:rPr>
              <a:t>Gananciosa</a:t>
            </a:r>
          </a:p>
          <a:p>
            <a:pPr lvl="1" algn="just">
              <a:lnSpc>
                <a:spcPct val="150000"/>
              </a:lnSpc>
              <a:buFont typeface="Wingdings" pitchFamily="2" charset="2"/>
              <a:buChar char="Ø"/>
            </a:pPr>
            <a:r>
              <a:rPr lang="pt-BR" sz="2800" dirty="0" smtClean="0">
                <a:latin typeface="Verdana" pitchFamily="34" charset="0"/>
              </a:rPr>
              <a:t>Poder de persuadir  </a:t>
            </a:r>
          </a:p>
          <a:p>
            <a:pPr lvl="1" algn="just">
              <a:lnSpc>
                <a:spcPct val="150000"/>
              </a:lnSpc>
              <a:buFont typeface="Wingdings" pitchFamily="2" charset="2"/>
              <a:buChar char="Ø"/>
            </a:pPr>
            <a:r>
              <a:rPr lang="pt-BR" sz="2800" dirty="0" smtClean="0">
                <a:latin typeface="Verdana" pitchFamily="34" charset="0"/>
              </a:rPr>
              <a:t>Mandona </a:t>
            </a:r>
          </a:p>
          <a:p>
            <a:pPr lvl="1" algn="just">
              <a:lnSpc>
                <a:spcPct val="150000"/>
              </a:lnSpc>
              <a:buFont typeface="Wingdings" pitchFamily="2" charset="2"/>
              <a:buChar char="Ø"/>
            </a:pPr>
            <a:r>
              <a:rPr lang="pt-BR" sz="2800" dirty="0" smtClean="0">
                <a:latin typeface="Verdana" pitchFamily="34" charset="0"/>
              </a:rPr>
              <a:t>Oportunista</a:t>
            </a:r>
          </a:p>
          <a:p>
            <a:pPr lvl="1" algn="just">
              <a:lnSpc>
                <a:spcPct val="150000"/>
              </a:lnSpc>
              <a:buFont typeface="Wingdings" pitchFamily="2" charset="2"/>
              <a:buChar char="Ø"/>
            </a:pPr>
            <a:r>
              <a:rPr lang="pt-BR" sz="2800" dirty="0" smtClean="0">
                <a:latin typeface="Verdana" pitchFamily="34" charset="0"/>
              </a:rPr>
              <a:t>Preconceituosa </a:t>
            </a:r>
          </a:p>
          <a:p>
            <a:pPr marL="0" indent="0">
              <a:buNone/>
            </a:pPr>
            <a:endParaRPr lang="pt-BR" dirty="0" smtClean="0"/>
          </a:p>
          <a:p>
            <a:endParaRPr lang="pt-BR" dirty="0" smtClean="0"/>
          </a:p>
        </p:txBody>
      </p:sp>
      <p:sp>
        <p:nvSpPr>
          <p:cNvPr id="4" name="Retângulo 3"/>
          <p:cNvSpPr/>
          <p:nvPr/>
        </p:nvSpPr>
        <p:spPr>
          <a:xfrm rot="16200000">
            <a:off x="8205041" y="183383"/>
            <a:ext cx="736099" cy="369332"/>
          </a:xfrm>
          <a:prstGeom prst="rect">
            <a:avLst/>
          </a:prstGeom>
        </p:spPr>
        <p:txBody>
          <a:bodyPr wrap="none">
            <a:spAutoFit/>
          </a:bodyPr>
          <a:lstStyle/>
          <a:p>
            <a:r>
              <a:rPr lang="pt-BR" dirty="0"/>
              <a:t>Pet 7</a:t>
            </a: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7" y="1844824"/>
            <a:ext cx="2736304" cy="3046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tângulo 5"/>
          <p:cNvSpPr/>
          <p:nvPr/>
        </p:nvSpPr>
        <p:spPr>
          <a:xfrm rot="16200000" flipV="1">
            <a:off x="6934019" y="3443246"/>
            <a:ext cx="2502024" cy="169277"/>
          </a:xfrm>
          <a:prstGeom prst="rect">
            <a:avLst/>
          </a:prstGeom>
        </p:spPr>
        <p:txBody>
          <a:bodyPr wrap="square">
            <a:spAutoFit/>
          </a:bodyPr>
          <a:lstStyle/>
          <a:p>
            <a:r>
              <a:rPr lang="pt-BR" sz="500" dirty="0" err="1" smtClean="0">
                <a:latin typeface="Verdana" pitchFamily="34" charset="0"/>
              </a:rPr>
              <a:t>imgres?q</a:t>
            </a:r>
            <a:r>
              <a:rPr lang="pt-BR" sz="500" dirty="0" smtClean="0">
                <a:latin typeface="Verdana" pitchFamily="34" charset="0"/>
              </a:rPr>
              <a:t>=Shrek+2+fada+madrinha&amp;um=1&amp;hl=</a:t>
            </a:r>
            <a:r>
              <a:rPr lang="pt-BR" sz="500" dirty="0" err="1" smtClean="0">
                <a:latin typeface="Verdana" pitchFamily="34" charset="0"/>
              </a:rPr>
              <a:t>pt-BR&amp;biw</a:t>
            </a:r>
            <a:r>
              <a:rPr lang="pt-BR" sz="500" dirty="0" smtClean="0">
                <a:latin typeface="Verdana" pitchFamily="34" charset="0"/>
              </a:rPr>
              <a:t>=1360&amp;bih=</a:t>
            </a:r>
            <a:endParaRPr lang="pt-BR" sz="500" dirty="0">
              <a:latin typeface="Verdana"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normAutofit/>
          </a:bodyPr>
          <a:lstStyle/>
          <a:p>
            <a:pPr algn="ctr"/>
            <a:r>
              <a:rPr lang="pt-BR" sz="4400" dirty="0" smtClean="0">
                <a:solidFill>
                  <a:schemeClr val="accent1">
                    <a:lumMod val="75000"/>
                  </a:schemeClr>
                </a:solidFill>
                <a:effectLst>
                  <a:outerShdw blurRad="38100" dist="38100" dir="2700000" algn="tl">
                    <a:srgbClr val="000000">
                      <a:alpha val="43137"/>
                    </a:srgbClr>
                  </a:outerShdw>
                </a:effectLst>
                <a:latin typeface="Verdana" pitchFamily="34" charset="0"/>
              </a:rPr>
              <a:t>Príncipe encantado </a:t>
            </a:r>
            <a:endParaRPr lang="pt-BR" sz="4800" dirty="0">
              <a:solidFill>
                <a:schemeClr val="accent1">
                  <a:lumMod val="75000"/>
                </a:schemeClr>
              </a:solidFill>
              <a:effectLst>
                <a:outerShdw blurRad="38100" dist="38100" dir="2700000" algn="tl">
                  <a:srgbClr val="000000">
                    <a:alpha val="43137"/>
                  </a:srgbClr>
                </a:outerShdw>
              </a:effectLst>
              <a:latin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normAutofit/>
          </a:bodyPr>
          <a:lstStyle/>
          <a:p>
            <a:pPr lvl="2" algn="just">
              <a:lnSpc>
                <a:spcPct val="150000"/>
              </a:lnSpc>
              <a:buClr>
                <a:schemeClr val="accent1">
                  <a:lumMod val="75000"/>
                </a:schemeClr>
              </a:buClr>
              <a:buFont typeface="Wingdings" pitchFamily="2" charset="2"/>
              <a:buChar char="Ø"/>
            </a:pPr>
            <a:r>
              <a:rPr lang="pt-BR" sz="2800" dirty="0" smtClean="0">
                <a:latin typeface="Verdana" pitchFamily="34" charset="0"/>
              </a:rPr>
              <a:t>Medroso </a:t>
            </a:r>
          </a:p>
          <a:p>
            <a:pPr lvl="2" algn="just">
              <a:lnSpc>
                <a:spcPct val="150000"/>
              </a:lnSpc>
              <a:buClr>
                <a:schemeClr val="accent1">
                  <a:lumMod val="75000"/>
                </a:schemeClr>
              </a:buClr>
              <a:buFont typeface="Wingdings" pitchFamily="2" charset="2"/>
              <a:buChar char="Ø"/>
            </a:pPr>
            <a:r>
              <a:rPr lang="pt-BR" sz="2800" dirty="0" smtClean="0">
                <a:latin typeface="Verdana" pitchFamily="34" charset="0"/>
              </a:rPr>
              <a:t>Acomodado </a:t>
            </a:r>
          </a:p>
          <a:p>
            <a:pPr lvl="2" algn="just">
              <a:lnSpc>
                <a:spcPct val="150000"/>
              </a:lnSpc>
              <a:buClr>
                <a:schemeClr val="accent1">
                  <a:lumMod val="75000"/>
                </a:schemeClr>
              </a:buClr>
              <a:buFont typeface="Wingdings" pitchFamily="2" charset="2"/>
              <a:buChar char="Ø"/>
            </a:pPr>
            <a:r>
              <a:rPr lang="pt-BR" sz="2800" dirty="0" smtClean="0">
                <a:latin typeface="Verdana" pitchFamily="34" charset="0"/>
              </a:rPr>
              <a:t>Oferecido </a:t>
            </a:r>
          </a:p>
          <a:p>
            <a:pPr lvl="2" algn="just">
              <a:lnSpc>
                <a:spcPct val="150000"/>
              </a:lnSpc>
              <a:buClr>
                <a:schemeClr val="accent1">
                  <a:lumMod val="75000"/>
                </a:schemeClr>
              </a:buClr>
              <a:buFont typeface="Wingdings" pitchFamily="2" charset="2"/>
              <a:buChar char="Ø"/>
            </a:pPr>
            <a:r>
              <a:rPr lang="pt-BR" sz="2800" dirty="0" smtClean="0">
                <a:latin typeface="Verdana" pitchFamily="34" charset="0"/>
              </a:rPr>
              <a:t>Metido </a:t>
            </a:r>
          </a:p>
          <a:p>
            <a:pPr lvl="2" algn="just">
              <a:lnSpc>
                <a:spcPct val="150000"/>
              </a:lnSpc>
              <a:buClr>
                <a:schemeClr val="accent1">
                  <a:lumMod val="75000"/>
                </a:schemeClr>
              </a:buClr>
              <a:buFont typeface="Wingdings" pitchFamily="2" charset="2"/>
              <a:buChar char="Ø"/>
            </a:pPr>
            <a:r>
              <a:rPr lang="pt-BR" sz="2800" dirty="0" smtClean="0">
                <a:latin typeface="Verdana" pitchFamily="34" charset="0"/>
              </a:rPr>
              <a:t>Vaidoso </a:t>
            </a:r>
          </a:p>
          <a:p>
            <a:pPr marL="731520" lvl="2" indent="0" algn="just">
              <a:lnSpc>
                <a:spcPct val="150000"/>
              </a:lnSpc>
              <a:buNone/>
            </a:pPr>
            <a:endParaRPr lang="pt-BR" sz="2500" dirty="0">
              <a:latin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1988840"/>
            <a:ext cx="2787406"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16200000">
            <a:off x="8205041" y="183383"/>
            <a:ext cx="736099" cy="369332"/>
          </a:xfrm>
          <a:prstGeom prst="rect">
            <a:avLst/>
          </a:prstGeom>
        </p:spPr>
        <p:txBody>
          <a:bodyPr wrap="none">
            <a:spAutoFit/>
          </a:bodyPr>
          <a:lstStyle/>
          <a:p>
            <a:r>
              <a:rPr lang="pt-BR" dirty="0"/>
              <a:t>Pet 7</a:t>
            </a:r>
          </a:p>
        </p:txBody>
      </p:sp>
      <p:sp>
        <p:nvSpPr>
          <p:cNvPr id="6" name="Retângulo 5"/>
          <p:cNvSpPr/>
          <p:nvPr/>
        </p:nvSpPr>
        <p:spPr>
          <a:xfrm rot="5400000">
            <a:off x="7563059" y="3706414"/>
            <a:ext cx="1212191" cy="369332"/>
          </a:xfrm>
          <a:prstGeom prst="rect">
            <a:avLst/>
          </a:prstGeom>
        </p:spPr>
        <p:txBody>
          <a:bodyPr wrap="none">
            <a:spAutoFit/>
          </a:bodyPr>
          <a:lstStyle/>
          <a:p>
            <a:r>
              <a:rPr lang="pt-BR" dirty="0"/>
              <a:t>/</a:t>
            </a:r>
            <a:r>
              <a:rPr lang="pt-BR" sz="800" dirty="0" err="1"/>
              <a:t>pdf</a:t>
            </a:r>
            <a:r>
              <a:rPr lang="pt-BR" sz="800" dirty="0"/>
              <a:t>/u1-roteiroV3.pdf</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51500"/>
            <a:ext cx="7467600" cy="1143000"/>
          </a:xfrm>
        </p:spPr>
        <p:txBody>
          <a:bodyPr>
            <a:normAutofit/>
          </a:bodyPr>
          <a:lstStyle/>
          <a:p>
            <a:pPr algn="ctr">
              <a:lnSpc>
                <a:spcPct val="150000"/>
              </a:lnSpc>
            </a:pPr>
            <a:r>
              <a:rPr lang="pt-BR" sz="4400" dirty="0" smtClean="0">
                <a:solidFill>
                  <a:schemeClr val="accent1">
                    <a:lumMod val="75000"/>
                  </a:schemeClr>
                </a:solidFill>
                <a:effectLst>
                  <a:outerShdw blurRad="38100" dist="38100" dir="2700000" algn="tl">
                    <a:srgbClr val="000000">
                      <a:alpha val="43137"/>
                    </a:srgbClr>
                  </a:outerShdw>
                </a:effectLst>
                <a:latin typeface="Verdana" pitchFamily="34" charset="0"/>
              </a:rPr>
              <a:t>Gato de Botas</a:t>
            </a:r>
            <a:endParaRPr lang="pt-BR" sz="4400" dirty="0">
              <a:solidFill>
                <a:schemeClr val="accent1">
                  <a:lumMod val="75000"/>
                </a:schemeClr>
              </a:solidFill>
              <a:effectLst>
                <a:outerShdw blurRad="38100" dist="38100" dir="2700000" algn="tl">
                  <a:srgbClr val="000000">
                    <a:alpha val="43137"/>
                  </a:srgbClr>
                </a:outerShdw>
              </a:effectLst>
              <a:latin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lstStyle/>
          <a:p>
            <a:pPr lvl="1" algn="just">
              <a:lnSpc>
                <a:spcPct val="150000"/>
              </a:lnSpc>
              <a:buFont typeface="Wingdings" pitchFamily="2" charset="2"/>
              <a:buChar char="Ø"/>
            </a:pPr>
            <a:r>
              <a:rPr lang="pt-BR" sz="2800" dirty="0" smtClean="0">
                <a:latin typeface="Verdana" pitchFamily="34" charset="0"/>
              </a:rPr>
              <a:t>Corajoso </a:t>
            </a:r>
          </a:p>
          <a:p>
            <a:pPr lvl="1" algn="just">
              <a:lnSpc>
                <a:spcPct val="150000"/>
              </a:lnSpc>
              <a:buFont typeface="Wingdings" pitchFamily="2" charset="2"/>
              <a:buChar char="Ø"/>
            </a:pPr>
            <a:r>
              <a:rPr lang="pt-BR" sz="2800" dirty="0" smtClean="0">
                <a:latin typeface="Verdana" pitchFamily="34" charset="0"/>
              </a:rPr>
              <a:t>Provocador</a:t>
            </a:r>
          </a:p>
          <a:p>
            <a:pPr lvl="1" algn="just">
              <a:lnSpc>
                <a:spcPct val="150000"/>
              </a:lnSpc>
              <a:buFont typeface="Wingdings" pitchFamily="2" charset="2"/>
              <a:buChar char="Ø"/>
            </a:pPr>
            <a:r>
              <a:rPr lang="pt-BR" sz="2800" dirty="0" smtClean="0">
                <a:latin typeface="Verdana" pitchFamily="34" charset="0"/>
              </a:rPr>
              <a:t>Poder de persuadir</a:t>
            </a:r>
          </a:p>
          <a:p>
            <a:pPr lvl="1" algn="just">
              <a:lnSpc>
                <a:spcPct val="150000"/>
              </a:lnSpc>
              <a:buFont typeface="Wingdings" pitchFamily="2" charset="2"/>
              <a:buChar char="Ø"/>
            </a:pPr>
            <a:r>
              <a:rPr lang="pt-BR" sz="2800" dirty="0" smtClean="0">
                <a:latin typeface="Verdana" pitchFamily="34" charset="0"/>
              </a:rPr>
              <a:t>Companheiro </a:t>
            </a:r>
          </a:p>
          <a:p>
            <a:pPr lvl="1" algn="just">
              <a:lnSpc>
                <a:spcPct val="150000"/>
              </a:lnSpc>
              <a:buFont typeface="Wingdings" pitchFamily="2" charset="2"/>
              <a:buChar char="Ø"/>
            </a:pPr>
            <a:r>
              <a:rPr lang="pt-BR" sz="2800" dirty="0" smtClean="0">
                <a:latin typeface="Verdana" pitchFamily="34" charset="0"/>
              </a:rPr>
              <a:t>Metido  </a:t>
            </a:r>
          </a:p>
          <a:p>
            <a:endParaRPr lang="pt-BR"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2060848"/>
            <a:ext cx="2901702" cy="2806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5400000">
            <a:off x="7243433" y="3755904"/>
            <a:ext cx="2069976" cy="169277"/>
          </a:xfrm>
          <a:prstGeom prst="rect">
            <a:avLst/>
          </a:prstGeom>
        </p:spPr>
        <p:txBody>
          <a:bodyPr wrap="square">
            <a:spAutoFit/>
          </a:bodyPr>
          <a:lstStyle/>
          <a:p>
            <a:r>
              <a:rPr lang="pt-BR" sz="500" dirty="0" err="1">
                <a:latin typeface="Verdana" pitchFamily="34" charset="0"/>
              </a:rPr>
              <a:t>omelete.uol</a:t>
            </a:r>
            <a:r>
              <a:rPr lang="pt-BR" sz="500" dirty="0">
                <a:latin typeface="Verdana" pitchFamily="34" charset="0"/>
              </a:rPr>
              <a:t>. /cinema/veja-o-gato-de-botas-em-ishrek-2i </a:t>
            </a:r>
          </a:p>
        </p:txBody>
      </p:sp>
      <p:sp>
        <p:nvSpPr>
          <p:cNvPr id="6" name="Retângulo 5"/>
          <p:cNvSpPr/>
          <p:nvPr/>
        </p:nvSpPr>
        <p:spPr>
          <a:xfrm rot="16048430">
            <a:off x="8234196" y="191165"/>
            <a:ext cx="736099" cy="369332"/>
          </a:xfrm>
          <a:prstGeom prst="rect">
            <a:avLst/>
          </a:prstGeom>
        </p:spPr>
        <p:txBody>
          <a:bodyPr wrap="none">
            <a:spAutoFit/>
          </a:bodyPr>
          <a:lstStyle/>
          <a:p>
            <a:r>
              <a:rPr lang="pt-BR" dirty="0"/>
              <a:t>Pet 7</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normAutofit fontScale="90000"/>
          </a:bodyPr>
          <a:lstStyle/>
          <a:p>
            <a:pPr algn="ctr">
              <a:lnSpc>
                <a:spcPct val="150000"/>
              </a:lnSpc>
            </a:pPr>
            <a:r>
              <a:rPr lang="pt-BR" sz="4800" dirty="0" smtClean="0">
                <a:solidFill>
                  <a:schemeClr val="accent1">
                    <a:lumMod val="75000"/>
                  </a:schemeClr>
                </a:solidFill>
                <a:effectLst>
                  <a:outerShdw blurRad="38100" dist="38100" dir="2700000" algn="tl">
                    <a:srgbClr val="000000">
                      <a:alpha val="43137"/>
                    </a:srgbClr>
                  </a:outerShdw>
                </a:effectLst>
                <a:latin typeface="Verdana" pitchFamily="34" charset="0"/>
              </a:rPr>
              <a:t>Shrek</a:t>
            </a:r>
            <a:endParaRPr lang="pt-BR" sz="4800" dirty="0">
              <a:solidFill>
                <a:schemeClr val="accent1">
                  <a:lumMod val="75000"/>
                </a:schemeClr>
              </a:solidFill>
              <a:effectLst>
                <a:outerShdw blurRad="38100" dist="38100" dir="2700000" algn="tl">
                  <a:srgbClr val="000000">
                    <a:alpha val="43137"/>
                  </a:srgbClr>
                </a:outerShdw>
              </a:effectLst>
              <a:latin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lstStyle/>
          <a:p>
            <a:pPr lvl="1" algn="just">
              <a:lnSpc>
                <a:spcPct val="150000"/>
              </a:lnSpc>
              <a:buFont typeface="Wingdings" pitchFamily="2" charset="2"/>
              <a:buChar char="Ø"/>
            </a:pPr>
            <a:r>
              <a:rPr lang="pt-BR" sz="2800" dirty="0" smtClean="0">
                <a:latin typeface="Verdana" pitchFamily="34" charset="0"/>
              </a:rPr>
              <a:t>Autoritário</a:t>
            </a:r>
          </a:p>
          <a:p>
            <a:pPr lvl="1" algn="just">
              <a:lnSpc>
                <a:spcPct val="150000"/>
              </a:lnSpc>
              <a:buFont typeface="Wingdings" pitchFamily="2" charset="2"/>
              <a:buChar char="Ø"/>
            </a:pPr>
            <a:r>
              <a:rPr lang="pt-BR" sz="2800" dirty="0" smtClean="0">
                <a:latin typeface="Verdana" pitchFamily="34" charset="0"/>
              </a:rPr>
              <a:t>Diferente</a:t>
            </a:r>
          </a:p>
          <a:p>
            <a:pPr lvl="1" algn="just">
              <a:lnSpc>
                <a:spcPct val="150000"/>
              </a:lnSpc>
              <a:buFont typeface="Wingdings" pitchFamily="2" charset="2"/>
              <a:buChar char="Ø"/>
            </a:pPr>
            <a:r>
              <a:rPr lang="pt-BR" sz="2800" dirty="0" smtClean="0">
                <a:latin typeface="Verdana" pitchFamily="34" charset="0"/>
              </a:rPr>
              <a:t>Corajoso</a:t>
            </a:r>
          </a:p>
          <a:p>
            <a:pPr lvl="1" algn="just">
              <a:lnSpc>
                <a:spcPct val="150000"/>
              </a:lnSpc>
              <a:buFont typeface="Wingdings" pitchFamily="2" charset="2"/>
              <a:buChar char="Ø"/>
            </a:pPr>
            <a:r>
              <a:rPr lang="pt-BR" sz="2800" dirty="0" smtClean="0">
                <a:latin typeface="Verdana" pitchFamily="34" charset="0"/>
              </a:rPr>
              <a:t>Opinião própria</a:t>
            </a:r>
          </a:p>
          <a:p>
            <a:pPr lvl="1" algn="just">
              <a:lnSpc>
                <a:spcPct val="150000"/>
              </a:lnSpc>
              <a:buFont typeface="Wingdings" pitchFamily="2" charset="2"/>
              <a:buChar char="Ø"/>
            </a:pPr>
            <a:r>
              <a:rPr lang="pt-BR" sz="2800" dirty="0" smtClean="0">
                <a:latin typeface="Verdana" pitchFamily="34" charset="0"/>
              </a:rPr>
              <a:t>Nojento </a:t>
            </a:r>
          </a:p>
          <a:p>
            <a:endParaRPr lang="pt-BR"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772816"/>
            <a:ext cx="3312368" cy="2782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5400000">
            <a:off x="7428946" y="3763448"/>
            <a:ext cx="1368152" cy="169277"/>
          </a:xfrm>
          <a:prstGeom prst="rect">
            <a:avLst/>
          </a:prstGeom>
        </p:spPr>
        <p:txBody>
          <a:bodyPr wrap="square">
            <a:spAutoFit/>
          </a:bodyPr>
          <a:lstStyle/>
          <a:p>
            <a:r>
              <a:rPr lang="pt-BR" sz="500" dirty="0" err="1"/>
              <a:t>Programa.aspx?id</a:t>
            </a:r>
            <a:r>
              <a:rPr lang="pt-BR" sz="500" dirty="0"/>
              <a:t>=454&amp;t=f </a:t>
            </a:r>
          </a:p>
        </p:txBody>
      </p:sp>
      <p:sp>
        <p:nvSpPr>
          <p:cNvPr id="6" name="Retângulo 5"/>
          <p:cNvSpPr/>
          <p:nvPr/>
        </p:nvSpPr>
        <p:spPr>
          <a:xfrm rot="16200000">
            <a:off x="8146731" y="183383"/>
            <a:ext cx="736099" cy="369332"/>
          </a:xfrm>
          <a:prstGeom prst="rect">
            <a:avLst/>
          </a:prstGeom>
        </p:spPr>
        <p:txBody>
          <a:bodyPr wrap="none">
            <a:spAutoFit/>
          </a:bodyPr>
          <a:lstStyle/>
          <a:p>
            <a:r>
              <a:rPr lang="pt-BR" dirty="0"/>
              <a:t>Pet 7</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normAutofit fontScale="90000"/>
          </a:bodyPr>
          <a:lstStyle/>
          <a:p>
            <a:pPr algn="ctr">
              <a:lnSpc>
                <a:spcPct val="150000"/>
              </a:lnSpc>
            </a:pPr>
            <a:r>
              <a:rPr lang="pt-BR" sz="5400" dirty="0" smtClean="0">
                <a:solidFill>
                  <a:schemeClr val="accent1">
                    <a:lumMod val="75000"/>
                  </a:schemeClr>
                </a:solidFill>
                <a:effectLst>
                  <a:outerShdw blurRad="38100" dist="38100" dir="2700000" algn="tl">
                    <a:srgbClr val="000000">
                      <a:alpha val="43137"/>
                    </a:srgbClr>
                  </a:outerShdw>
                </a:effectLst>
                <a:latin typeface="Verdana" pitchFamily="34" charset="0"/>
              </a:rPr>
              <a:t>Burro</a:t>
            </a:r>
            <a:endParaRPr lang="pt-BR" sz="5400" dirty="0">
              <a:solidFill>
                <a:schemeClr val="accent1">
                  <a:lumMod val="75000"/>
                </a:schemeClr>
              </a:solidFill>
              <a:effectLst>
                <a:outerShdw blurRad="38100" dist="38100" dir="2700000" algn="tl">
                  <a:srgbClr val="000000">
                    <a:alpha val="43137"/>
                  </a:srgbClr>
                </a:outerShdw>
              </a:effectLst>
              <a:latin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lstStyle/>
          <a:p>
            <a:pPr lvl="1" algn="just">
              <a:lnSpc>
                <a:spcPct val="150000"/>
              </a:lnSpc>
              <a:buFont typeface="Wingdings" pitchFamily="2" charset="2"/>
              <a:buChar char="Ø"/>
            </a:pPr>
            <a:r>
              <a:rPr lang="pt-BR" sz="2500" dirty="0" smtClean="0">
                <a:latin typeface="Verdana" pitchFamily="34" charset="0"/>
              </a:rPr>
              <a:t>Bem humorado</a:t>
            </a:r>
          </a:p>
          <a:p>
            <a:pPr lvl="1" algn="just">
              <a:lnSpc>
                <a:spcPct val="150000"/>
              </a:lnSpc>
              <a:buFont typeface="Wingdings" pitchFamily="2" charset="2"/>
              <a:buChar char="Ø"/>
            </a:pPr>
            <a:r>
              <a:rPr lang="pt-BR" sz="2500" dirty="0" smtClean="0">
                <a:latin typeface="Verdana" pitchFamily="34" charset="0"/>
              </a:rPr>
              <a:t>Brincalhão</a:t>
            </a:r>
          </a:p>
          <a:p>
            <a:pPr lvl="1" algn="just">
              <a:lnSpc>
                <a:spcPct val="150000"/>
              </a:lnSpc>
              <a:buFont typeface="Wingdings" pitchFamily="2" charset="2"/>
              <a:buChar char="Ø"/>
            </a:pPr>
            <a:r>
              <a:rPr lang="pt-BR" sz="2500" dirty="0" smtClean="0">
                <a:latin typeface="Verdana" pitchFamily="34" charset="0"/>
              </a:rPr>
              <a:t>Ciumento</a:t>
            </a:r>
          </a:p>
          <a:p>
            <a:pPr lvl="1" algn="just">
              <a:lnSpc>
                <a:spcPct val="150000"/>
              </a:lnSpc>
              <a:buFont typeface="Wingdings" pitchFamily="2" charset="2"/>
              <a:buChar char="Ø"/>
            </a:pPr>
            <a:r>
              <a:rPr lang="pt-BR" sz="2500" dirty="0" smtClean="0">
                <a:latin typeface="Verdana" pitchFamily="34" charset="0"/>
              </a:rPr>
              <a:t>Irritante</a:t>
            </a:r>
          </a:p>
          <a:p>
            <a:pPr lvl="1" algn="just">
              <a:lnSpc>
                <a:spcPct val="150000"/>
              </a:lnSpc>
              <a:buFont typeface="Wingdings" pitchFamily="2" charset="2"/>
              <a:buChar char="Ø"/>
            </a:pPr>
            <a:r>
              <a:rPr lang="pt-BR" sz="2500" dirty="0" smtClean="0">
                <a:latin typeface="Verdana" pitchFamily="34" charset="0"/>
              </a:rPr>
              <a:t>Falante</a:t>
            </a:r>
          </a:p>
          <a:p>
            <a:pPr lvl="1" algn="just">
              <a:lnSpc>
                <a:spcPct val="150000"/>
              </a:lnSpc>
              <a:buFont typeface="Wingdings" pitchFamily="2" charset="2"/>
              <a:buChar char="Ø"/>
            </a:pPr>
            <a:r>
              <a:rPr lang="pt-BR" sz="2500" dirty="0" smtClean="0">
                <a:latin typeface="Verdana" pitchFamily="34" charset="0"/>
              </a:rPr>
              <a:t>Inocente</a:t>
            </a:r>
          </a:p>
          <a:p>
            <a:pPr lvl="1" algn="just">
              <a:lnSpc>
                <a:spcPct val="150000"/>
              </a:lnSpc>
              <a:buFont typeface="Wingdings" pitchFamily="2" charset="2"/>
              <a:buChar char="Ø"/>
            </a:pPr>
            <a:r>
              <a:rPr lang="pt-BR" sz="2500" dirty="0" smtClean="0">
                <a:latin typeface="Verdana" pitchFamily="34" charset="0"/>
              </a:rPr>
              <a:t>Amigo</a:t>
            </a:r>
          </a:p>
          <a:p>
            <a:endParaRPr lang="pt-BR"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679724"/>
            <a:ext cx="2900908" cy="3129220"/>
          </a:xfrm>
          <a:prstGeom prst="rect">
            <a:avLst/>
          </a:prstGeom>
          <a:ln>
            <a:noFill/>
          </a:ln>
          <a:effectLst>
            <a:softEdge rad="11250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5400000">
            <a:off x="6976168" y="3159695"/>
            <a:ext cx="1553630" cy="169277"/>
          </a:xfrm>
          <a:prstGeom prst="rect">
            <a:avLst/>
          </a:prstGeom>
        </p:spPr>
        <p:txBody>
          <a:bodyPr wrap="none">
            <a:spAutoFit/>
          </a:bodyPr>
          <a:lstStyle/>
          <a:p>
            <a:r>
              <a:rPr lang="pt-BR" sz="500" dirty="0">
                <a:latin typeface="Verdana" pitchFamily="34" charset="0"/>
              </a:rPr>
              <a:t>2011/04/pra-burro-nao-tem-remedio.html</a:t>
            </a:r>
          </a:p>
        </p:txBody>
      </p:sp>
      <p:sp>
        <p:nvSpPr>
          <p:cNvPr id="6" name="Retângulo 5"/>
          <p:cNvSpPr/>
          <p:nvPr/>
        </p:nvSpPr>
        <p:spPr>
          <a:xfrm rot="16200000">
            <a:off x="8205041" y="183383"/>
            <a:ext cx="736099" cy="369332"/>
          </a:xfrm>
          <a:prstGeom prst="rect">
            <a:avLst/>
          </a:prstGeom>
        </p:spPr>
        <p:txBody>
          <a:bodyPr wrap="none">
            <a:spAutoFit/>
          </a:bodyPr>
          <a:lstStyle/>
          <a:p>
            <a:r>
              <a:rPr lang="pt-BR" dirty="0"/>
              <a:t>Pet 7</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noAutofit/>
          </a:bodyPr>
          <a:lstStyle/>
          <a:p>
            <a:pPr algn="ctr">
              <a:lnSpc>
                <a:spcPct val="150000"/>
              </a:lnSpc>
            </a:pPr>
            <a:r>
              <a:rPr lang="pt-BR" sz="4800" dirty="0" smtClean="0">
                <a:solidFill>
                  <a:schemeClr val="accent1">
                    <a:lumMod val="75000"/>
                  </a:schemeClr>
                </a:solidFill>
                <a:effectLst>
                  <a:outerShdw blurRad="38100" dist="38100" dir="2700000" algn="tl">
                    <a:srgbClr val="000000">
                      <a:alpha val="43137"/>
                    </a:srgbClr>
                  </a:outerShdw>
                </a:effectLst>
                <a:latin typeface="Verdana" pitchFamily="34" charset="0"/>
              </a:rPr>
              <a:t>Rei Harold</a:t>
            </a:r>
            <a:endParaRPr lang="pt-BR" sz="4800" dirty="0">
              <a:solidFill>
                <a:schemeClr val="accent1">
                  <a:lumMod val="75000"/>
                </a:schemeClr>
              </a:solidFill>
              <a:effectLst>
                <a:outerShdw blurRad="38100" dist="38100" dir="2700000" algn="tl">
                  <a:srgbClr val="000000">
                    <a:alpha val="43137"/>
                  </a:srgbClr>
                </a:outerShdw>
              </a:effectLst>
              <a:latin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lstStyle/>
          <a:p>
            <a:pPr lvl="1" algn="just">
              <a:lnSpc>
                <a:spcPct val="150000"/>
              </a:lnSpc>
              <a:buFont typeface="Wingdings" pitchFamily="2" charset="2"/>
              <a:buChar char="Ø"/>
            </a:pPr>
            <a:r>
              <a:rPr lang="pt-BR" sz="2800" dirty="0" smtClean="0">
                <a:latin typeface="Verdana" pitchFamily="34" charset="0"/>
              </a:rPr>
              <a:t>Mentiroso </a:t>
            </a:r>
          </a:p>
          <a:p>
            <a:pPr lvl="1" algn="just">
              <a:lnSpc>
                <a:spcPct val="150000"/>
              </a:lnSpc>
              <a:buFont typeface="Wingdings" pitchFamily="2" charset="2"/>
              <a:buChar char="Ø"/>
            </a:pPr>
            <a:r>
              <a:rPr lang="pt-BR" sz="2800" dirty="0" smtClean="0">
                <a:latin typeface="Verdana" pitchFamily="34" charset="0"/>
              </a:rPr>
              <a:t>Preconceituoso</a:t>
            </a:r>
          </a:p>
          <a:p>
            <a:pPr lvl="1" algn="just">
              <a:lnSpc>
                <a:spcPct val="150000"/>
              </a:lnSpc>
              <a:buFont typeface="Wingdings" pitchFamily="2" charset="2"/>
              <a:buChar char="Ø"/>
            </a:pPr>
            <a:r>
              <a:rPr lang="pt-BR" sz="2800" dirty="0" smtClean="0">
                <a:latin typeface="Verdana" pitchFamily="34" charset="0"/>
              </a:rPr>
              <a:t>Protetor</a:t>
            </a:r>
          </a:p>
          <a:p>
            <a:pPr lvl="1" algn="just">
              <a:lnSpc>
                <a:spcPct val="150000"/>
              </a:lnSpc>
              <a:buFont typeface="Wingdings" pitchFamily="2" charset="2"/>
              <a:buChar char="Ø"/>
            </a:pPr>
            <a:r>
              <a:rPr lang="pt-BR" sz="2800" dirty="0">
                <a:latin typeface="Verdana" pitchFamily="34" charset="0"/>
              </a:rPr>
              <a:t>G</a:t>
            </a:r>
            <a:r>
              <a:rPr lang="pt-BR" sz="2800" dirty="0" smtClean="0">
                <a:latin typeface="Verdana" pitchFamily="34" charset="0"/>
              </a:rPr>
              <a:t>anancioso</a:t>
            </a:r>
          </a:p>
          <a:p>
            <a:pPr lvl="1" algn="just">
              <a:lnSpc>
                <a:spcPct val="150000"/>
              </a:lnSpc>
              <a:buFont typeface="Wingdings" pitchFamily="2" charset="2"/>
              <a:buChar char="Ø"/>
            </a:pPr>
            <a:r>
              <a:rPr lang="pt-BR" sz="2800" dirty="0" smtClean="0">
                <a:latin typeface="Verdana" pitchFamily="34" charset="0"/>
              </a:rPr>
              <a:t>Egoísta</a:t>
            </a:r>
          </a:p>
          <a:p>
            <a:endParaRPr lang="pt-BR" dirty="0" smtClean="0"/>
          </a:p>
          <a:p>
            <a:pPr marL="0" indent="0">
              <a:buNone/>
            </a:pPr>
            <a:r>
              <a:rPr lang="pt-BR" dirty="0"/>
              <a:t> </a:t>
            </a:r>
            <a:endParaRPr lang="pt-BR" dirty="0" smtClean="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1988840"/>
            <a:ext cx="2398158" cy="2533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5400000">
            <a:off x="7150862" y="2465106"/>
            <a:ext cx="1106393" cy="215444"/>
          </a:xfrm>
          <a:prstGeom prst="rect">
            <a:avLst/>
          </a:prstGeom>
        </p:spPr>
        <p:txBody>
          <a:bodyPr wrap="none">
            <a:spAutoFit/>
          </a:bodyPr>
          <a:lstStyle/>
          <a:p>
            <a:r>
              <a:rPr lang="pt-BR" sz="800" dirty="0"/>
              <a:t>criticas/shrek2.htm</a:t>
            </a:r>
          </a:p>
        </p:txBody>
      </p:sp>
      <p:sp>
        <p:nvSpPr>
          <p:cNvPr id="6" name="Retângulo 5"/>
          <p:cNvSpPr/>
          <p:nvPr/>
        </p:nvSpPr>
        <p:spPr>
          <a:xfrm rot="16200000">
            <a:off x="8205042" y="179355"/>
            <a:ext cx="736099" cy="369332"/>
          </a:xfrm>
          <a:prstGeom prst="rect">
            <a:avLst/>
          </a:prstGeom>
        </p:spPr>
        <p:txBody>
          <a:bodyPr wrap="none">
            <a:spAutoFit/>
          </a:bodyPr>
          <a:lstStyle/>
          <a:p>
            <a:r>
              <a:rPr lang="pt-BR" dirty="0"/>
              <a:t>Pet 7</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amond(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normAutofit fontScale="90000"/>
          </a:bodyPr>
          <a:lstStyle/>
          <a:p>
            <a:pPr algn="ctr">
              <a:lnSpc>
                <a:spcPct val="150000"/>
              </a:lnSpc>
            </a:pPr>
            <a:r>
              <a:rPr lang="pt-BR" sz="4800" dirty="0" smtClean="0">
                <a:solidFill>
                  <a:schemeClr val="accent1">
                    <a:lumMod val="75000"/>
                  </a:schemeClr>
                </a:solidFill>
                <a:effectLst>
                  <a:outerShdw blurRad="38100" dist="38100" dir="2700000" algn="tl">
                    <a:srgbClr val="000000">
                      <a:alpha val="43137"/>
                    </a:srgbClr>
                  </a:outerShdw>
                </a:effectLst>
                <a:latin typeface="Verdana" pitchFamily="34" charset="0"/>
              </a:rPr>
              <a:t>Rainha</a:t>
            </a:r>
            <a:r>
              <a:rPr lang="pt-BR" dirty="0" smtClean="0"/>
              <a:t> </a:t>
            </a:r>
            <a:endParaRPr lang="pt-BR" dirty="0"/>
          </a:p>
        </p:txBody>
      </p:sp>
      <p:sp>
        <p:nvSpPr>
          <p:cNvPr id="3" name="Espaço Reservado para Conteúdo 2"/>
          <p:cNvSpPr>
            <a:spLocks noGrp="1"/>
          </p:cNvSpPr>
          <p:nvPr>
            <p:ph sz="quarter" idx="1"/>
          </p:nvPr>
        </p:nvSpPr>
        <p:spPr>
          <a:xfrm>
            <a:off x="457200" y="1600200"/>
            <a:ext cx="7467600" cy="4873752"/>
          </a:xfrm>
        </p:spPr>
        <p:txBody>
          <a:bodyPr>
            <a:normAutofit/>
          </a:bodyPr>
          <a:lstStyle/>
          <a:p>
            <a:pPr lvl="1" algn="just">
              <a:lnSpc>
                <a:spcPct val="150000"/>
              </a:lnSpc>
              <a:buFont typeface="Wingdings" pitchFamily="2" charset="2"/>
              <a:buChar char="Ø"/>
            </a:pPr>
            <a:r>
              <a:rPr lang="pt-BR" sz="2800" dirty="0" smtClean="0">
                <a:latin typeface="Verdana" pitchFamily="34" charset="0"/>
              </a:rPr>
              <a:t>Humilde</a:t>
            </a:r>
          </a:p>
          <a:p>
            <a:pPr lvl="1" algn="just">
              <a:lnSpc>
                <a:spcPct val="150000"/>
              </a:lnSpc>
              <a:buFont typeface="Wingdings" pitchFamily="2" charset="2"/>
              <a:buChar char="Ø"/>
            </a:pPr>
            <a:r>
              <a:rPr lang="pt-BR" sz="2800" dirty="0" smtClean="0">
                <a:latin typeface="Verdana" pitchFamily="34" charset="0"/>
              </a:rPr>
              <a:t>Compreensiva </a:t>
            </a:r>
          </a:p>
          <a:p>
            <a:pPr lvl="1" algn="just">
              <a:lnSpc>
                <a:spcPct val="150000"/>
              </a:lnSpc>
              <a:buFont typeface="Wingdings" pitchFamily="2" charset="2"/>
              <a:buChar char="Ø"/>
            </a:pPr>
            <a:r>
              <a:rPr lang="pt-BR" sz="2800" dirty="0" smtClean="0">
                <a:latin typeface="Verdana" pitchFamily="34" charset="0"/>
              </a:rPr>
              <a:t>Protetora </a:t>
            </a:r>
          </a:p>
          <a:p>
            <a:pPr lvl="1" algn="just">
              <a:lnSpc>
                <a:spcPct val="150000"/>
              </a:lnSpc>
              <a:buFont typeface="Wingdings" pitchFamily="2" charset="2"/>
              <a:buChar char="Ø"/>
            </a:pPr>
            <a:r>
              <a:rPr lang="pt-BR" sz="2800" dirty="0" smtClean="0">
                <a:latin typeface="Verdana" pitchFamily="34" charset="0"/>
              </a:rPr>
              <a:t>Amável</a:t>
            </a:r>
          </a:p>
          <a:p>
            <a:pPr marL="0" indent="0">
              <a:buNone/>
            </a:pPr>
            <a:endParaRPr lang="pt-BR" sz="2800" dirty="0">
              <a:latin typeface="Verdan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86180" y="1900808"/>
            <a:ext cx="3576900" cy="2297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5400000">
            <a:off x="7734732" y="3494938"/>
            <a:ext cx="1106393" cy="215444"/>
          </a:xfrm>
          <a:prstGeom prst="rect">
            <a:avLst/>
          </a:prstGeom>
        </p:spPr>
        <p:txBody>
          <a:bodyPr wrap="none">
            <a:spAutoFit/>
          </a:bodyPr>
          <a:lstStyle/>
          <a:p>
            <a:r>
              <a:rPr lang="pt-BR" sz="800" dirty="0"/>
              <a:t>criticas/shrek2.htm</a:t>
            </a:r>
          </a:p>
        </p:txBody>
      </p:sp>
      <p:sp>
        <p:nvSpPr>
          <p:cNvPr id="6" name="Retângulo 5"/>
          <p:cNvSpPr/>
          <p:nvPr/>
        </p:nvSpPr>
        <p:spPr>
          <a:xfrm rot="16200000">
            <a:off x="8212268" y="195043"/>
            <a:ext cx="736099" cy="369332"/>
          </a:xfrm>
          <a:prstGeom prst="rect">
            <a:avLst/>
          </a:prstGeom>
        </p:spPr>
        <p:txBody>
          <a:bodyPr wrap="none">
            <a:spAutoFit/>
          </a:bodyPr>
          <a:lstStyle/>
          <a:p>
            <a:r>
              <a:rPr lang="pt-BR" dirty="0"/>
              <a:t>Pet 7</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normAutofit fontScale="90000"/>
          </a:bodyPr>
          <a:lstStyle/>
          <a:p>
            <a:pPr algn="ctr">
              <a:lnSpc>
                <a:spcPct val="150000"/>
              </a:lnSpc>
            </a:pPr>
            <a:r>
              <a:rPr lang="pt-BR" sz="4800" dirty="0" smtClean="0">
                <a:solidFill>
                  <a:schemeClr val="accent1">
                    <a:lumMod val="75000"/>
                  </a:schemeClr>
                </a:solidFill>
                <a:effectLst>
                  <a:outerShdw blurRad="38100" dist="38100" dir="2700000" algn="tl">
                    <a:srgbClr val="000000">
                      <a:alpha val="43137"/>
                    </a:srgbClr>
                  </a:outerShdw>
                </a:effectLst>
                <a:latin typeface="Verdana" pitchFamily="34" charset="0"/>
              </a:rPr>
              <a:t>Turma de amigos </a:t>
            </a:r>
            <a:endParaRPr lang="pt-BR" sz="4800" dirty="0">
              <a:solidFill>
                <a:schemeClr val="accent1">
                  <a:lumMod val="75000"/>
                </a:schemeClr>
              </a:solidFill>
              <a:effectLst>
                <a:outerShdw blurRad="38100" dist="38100" dir="2700000" algn="tl">
                  <a:srgbClr val="000000">
                    <a:alpha val="43137"/>
                  </a:srgbClr>
                </a:outerShdw>
              </a:effectLst>
              <a:latin typeface="Verdana" pitchFamily="34" charset="0"/>
            </a:endParaRPr>
          </a:p>
        </p:txBody>
      </p:sp>
      <p:sp>
        <p:nvSpPr>
          <p:cNvPr id="3" name="Espaço Reservado para Conteúdo 2"/>
          <p:cNvSpPr>
            <a:spLocks noGrp="1"/>
          </p:cNvSpPr>
          <p:nvPr>
            <p:ph sz="quarter" idx="1"/>
          </p:nvPr>
        </p:nvSpPr>
        <p:spPr>
          <a:xfrm>
            <a:off x="457200" y="1600200"/>
            <a:ext cx="7467600" cy="4873752"/>
          </a:xfrm>
        </p:spPr>
        <p:txBody>
          <a:bodyPr/>
          <a:lstStyle/>
          <a:p>
            <a:pPr lvl="1" algn="just">
              <a:lnSpc>
                <a:spcPct val="150000"/>
              </a:lnSpc>
              <a:buFont typeface="Wingdings" pitchFamily="2" charset="2"/>
              <a:buChar char="Ø"/>
            </a:pPr>
            <a:r>
              <a:rPr lang="pt-BR" sz="2400" dirty="0" smtClean="0">
                <a:latin typeface="Verdana" pitchFamily="34" charset="0"/>
              </a:rPr>
              <a:t>Baladeiros </a:t>
            </a:r>
          </a:p>
          <a:p>
            <a:pPr lvl="1" algn="just">
              <a:lnSpc>
                <a:spcPct val="150000"/>
              </a:lnSpc>
              <a:buFont typeface="Wingdings" pitchFamily="2" charset="2"/>
              <a:buChar char="Ø"/>
            </a:pPr>
            <a:r>
              <a:rPr lang="pt-BR" sz="2400" dirty="0" smtClean="0">
                <a:latin typeface="Verdana" pitchFamily="34" charset="0"/>
              </a:rPr>
              <a:t>Companheiros</a:t>
            </a:r>
          </a:p>
          <a:p>
            <a:pPr lvl="1" algn="just">
              <a:lnSpc>
                <a:spcPct val="150000"/>
              </a:lnSpc>
              <a:buFont typeface="Wingdings" pitchFamily="2" charset="2"/>
              <a:buChar char="Ø"/>
            </a:pPr>
            <a:r>
              <a:rPr lang="pt-BR" sz="2400" dirty="0" smtClean="0">
                <a:latin typeface="Verdana" pitchFamily="34" charset="0"/>
              </a:rPr>
              <a:t>Corajosos </a:t>
            </a:r>
          </a:p>
          <a:p>
            <a:pPr lvl="1" algn="just">
              <a:lnSpc>
                <a:spcPct val="150000"/>
              </a:lnSpc>
              <a:buFont typeface="Wingdings" pitchFamily="2" charset="2"/>
              <a:buChar char="Ø"/>
            </a:pPr>
            <a:r>
              <a:rPr lang="pt-BR" sz="2400" dirty="0" smtClean="0">
                <a:latin typeface="Verdana" pitchFamily="34" charset="0"/>
              </a:rPr>
              <a:t>Briguentos </a:t>
            </a:r>
          </a:p>
          <a:p>
            <a:pPr lvl="1" algn="just">
              <a:lnSpc>
                <a:spcPct val="150000"/>
              </a:lnSpc>
              <a:buFont typeface="Wingdings" pitchFamily="2" charset="2"/>
              <a:buChar char="Ø"/>
            </a:pPr>
            <a:r>
              <a:rPr lang="pt-BR" sz="2400" dirty="0" smtClean="0">
                <a:latin typeface="Verdana" pitchFamily="34" charset="0"/>
              </a:rPr>
              <a:t>Brincalhões </a:t>
            </a:r>
          </a:p>
          <a:p>
            <a:endParaRPr lang="pt-BR" dirty="0" smtClean="0"/>
          </a:p>
          <a:p>
            <a:endParaRPr lang="pt-BR"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936" y="1700808"/>
            <a:ext cx="3810000" cy="2352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5400000">
            <a:off x="7534946" y="3262722"/>
            <a:ext cx="1212191" cy="369332"/>
          </a:xfrm>
          <a:prstGeom prst="rect">
            <a:avLst/>
          </a:prstGeom>
        </p:spPr>
        <p:txBody>
          <a:bodyPr wrap="none">
            <a:spAutoFit/>
          </a:bodyPr>
          <a:lstStyle/>
          <a:p>
            <a:r>
              <a:rPr lang="pt-BR" dirty="0"/>
              <a:t>/</a:t>
            </a:r>
            <a:r>
              <a:rPr lang="pt-BR" sz="800" dirty="0" err="1"/>
              <a:t>pdf</a:t>
            </a:r>
            <a:r>
              <a:rPr lang="pt-BR" sz="800" dirty="0"/>
              <a:t>/u1-roteiroV3.pdf</a:t>
            </a:r>
          </a:p>
        </p:txBody>
      </p:sp>
      <p:sp>
        <p:nvSpPr>
          <p:cNvPr id="6" name="Retângulo 5"/>
          <p:cNvSpPr/>
          <p:nvPr/>
        </p:nvSpPr>
        <p:spPr>
          <a:xfrm rot="16200000">
            <a:off x="8205040" y="184800"/>
            <a:ext cx="736099" cy="369332"/>
          </a:xfrm>
          <a:prstGeom prst="rect">
            <a:avLst/>
          </a:prstGeom>
        </p:spPr>
        <p:txBody>
          <a:bodyPr wrap="none">
            <a:spAutoFit/>
          </a:bodyPr>
          <a:lstStyle/>
          <a:p>
            <a:r>
              <a:rPr lang="pt-BR" dirty="0"/>
              <a:t>Pet 7</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normAutofit/>
          </a:bodyPr>
          <a:lstStyle/>
          <a:p>
            <a:pPr algn="ctr">
              <a:lnSpc>
                <a:spcPct val="150000"/>
              </a:lnSpc>
            </a:pPr>
            <a:r>
              <a:rPr lang="pt-BR" sz="4000" dirty="0" smtClean="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Conclusão </a:t>
            </a:r>
            <a:endParaRPr lang="pt-BR" sz="4000" dirty="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3"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9078" y="2241585"/>
            <a:ext cx="4663844" cy="3590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1772816"/>
            <a:ext cx="2859087"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ângulo 4"/>
          <p:cNvSpPr/>
          <p:nvPr/>
        </p:nvSpPr>
        <p:spPr>
          <a:xfrm rot="16200000">
            <a:off x="8205041" y="183383"/>
            <a:ext cx="736099" cy="369332"/>
          </a:xfrm>
          <a:prstGeom prst="rect">
            <a:avLst/>
          </a:prstGeom>
        </p:spPr>
        <p:txBody>
          <a:bodyPr wrap="none">
            <a:spAutoFit/>
          </a:bodyPr>
          <a:lstStyle/>
          <a:p>
            <a:r>
              <a:rPr lang="pt-BR" dirty="0"/>
              <a:t>Pet 7</a:t>
            </a:r>
          </a:p>
        </p:txBody>
      </p:sp>
      <p:sp>
        <p:nvSpPr>
          <p:cNvPr id="6" name="Retângulo 5"/>
          <p:cNvSpPr/>
          <p:nvPr/>
        </p:nvSpPr>
        <p:spPr>
          <a:xfrm rot="5400000">
            <a:off x="5089029" y="3992091"/>
            <a:ext cx="2925801" cy="215444"/>
          </a:xfrm>
          <a:prstGeom prst="rect">
            <a:avLst/>
          </a:prstGeom>
        </p:spPr>
        <p:txBody>
          <a:bodyPr wrap="none">
            <a:spAutoFit/>
          </a:bodyPr>
          <a:lstStyle/>
          <a:p>
            <a:r>
              <a:rPr lang="pt-BR" sz="800" dirty="0" err="1"/>
              <a:t>produtos_descricao.asp?lang</a:t>
            </a:r>
            <a:r>
              <a:rPr lang="pt-BR" sz="800" dirty="0"/>
              <a:t>=</a:t>
            </a:r>
            <a:r>
              <a:rPr lang="pt-BR" sz="800" dirty="0" err="1"/>
              <a:t>pt_BR&amp;codigo_produto</a:t>
            </a:r>
            <a:r>
              <a:rPr lang="pt-BR" sz="800" dirty="0"/>
              <a:t>=236</a:t>
            </a:r>
            <a:endParaRPr lang="pt-BR" dirty="0"/>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
            <a:ext cx="7467600" cy="939784"/>
          </a:xfrm>
        </p:spPr>
        <p:txBody>
          <a:bodyPr/>
          <a:lstStyle/>
          <a:p>
            <a:pPr algn="ctr"/>
            <a:r>
              <a:rPr lang="pt-BR" dirty="0" smtClean="0">
                <a:solidFill>
                  <a:schemeClr val="tx1"/>
                </a:solidFill>
              </a:rPr>
              <a:t>ESOPO – FÁBULAS COMPLETAS</a:t>
            </a:r>
            <a:endParaRPr lang="pt-BR" dirty="0">
              <a:solidFill>
                <a:schemeClr val="tx1"/>
              </a:solidFill>
            </a:endParaRPr>
          </a:p>
        </p:txBody>
      </p:sp>
      <p:sp>
        <p:nvSpPr>
          <p:cNvPr id="3" name="Espaço Reservado para Conteúdo 2"/>
          <p:cNvSpPr>
            <a:spLocks noGrp="1"/>
          </p:cNvSpPr>
          <p:nvPr>
            <p:ph sz="quarter" idx="1"/>
          </p:nvPr>
        </p:nvSpPr>
        <p:spPr>
          <a:xfrm>
            <a:off x="214282" y="1142984"/>
            <a:ext cx="7929618" cy="5286412"/>
          </a:xfrm>
        </p:spPr>
        <p:txBody>
          <a:bodyPr>
            <a:noAutofit/>
          </a:bodyPr>
          <a:lstStyle/>
          <a:p>
            <a:pPr algn="just"/>
            <a:r>
              <a:rPr lang="pt-BR" sz="2800" dirty="0" smtClean="0"/>
              <a:t>A referência mais antiga que temos de </a:t>
            </a:r>
            <a:r>
              <a:rPr lang="pt-BR" sz="2800" dirty="0" err="1" smtClean="0"/>
              <a:t>Esopo</a:t>
            </a:r>
            <a:r>
              <a:rPr lang="pt-BR" sz="2800" dirty="0" smtClean="0"/>
              <a:t> é do historiador grego Heródoto (século V a.C.), que diz que </a:t>
            </a:r>
            <a:r>
              <a:rPr lang="pt-BR" sz="2800" dirty="0" err="1" smtClean="0"/>
              <a:t>Esopo</a:t>
            </a:r>
            <a:r>
              <a:rPr lang="pt-BR" sz="2800" dirty="0" smtClean="0"/>
              <a:t> foi escravo e autor de fábulas, mas a própria existência desse autor ainda é motivo de discussão entre os historiadores.</a:t>
            </a:r>
          </a:p>
          <a:p>
            <a:pPr algn="just"/>
            <a:r>
              <a:rPr lang="pt-BR" sz="2800" dirty="0" smtClean="0"/>
              <a:t>Dizem que ele teria nascido na </a:t>
            </a:r>
            <a:r>
              <a:rPr lang="pt-BR" sz="2800" dirty="0" err="1" smtClean="0"/>
              <a:t>Trácia</a:t>
            </a:r>
            <a:r>
              <a:rPr lang="pt-BR" sz="2800" dirty="0" smtClean="0"/>
              <a:t>, na Lídia ou na </a:t>
            </a:r>
            <a:r>
              <a:rPr lang="pt-BR" sz="2800" dirty="0" err="1" smtClean="0"/>
              <a:t>Frígia</a:t>
            </a:r>
            <a:r>
              <a:rPr lang="pt-BR" sz="2800" dirty="0" smtClean="0"/>
              <a:t>, regiões da Ásia Menor, no século VI a.C. Dotado de muita inteligência e criatividade, teria sido levado como escravo para a Grécia, onde foi muito prestigiado pelos atenienses.</a:t>
            </a:r>
          </a:p>
          <a:p>
            <a:endParaRPr lang="pt-BR" sz="2800" dirty="0"/>
          </a:p>
        </p:txBody>
      </p:sp>
    </p:spTree>
  </p:cSld>
  <p:clrMapOvr>
    <a:masterClrMapping/>
  </p:clrMapOvr>
  <p:transition>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7467600" cy="346050"/>
          </a:xfrm>
        </p:spPr>
        <p:txBody>
          <a:bodyPr>
            <a:normAutofit fontScale="90000"/>
          </a:bodyPr>
          <a:lstStyle/>
          <a:p>
            <a:pPr algn="ctr"/>
            <a:r>
              <a:rPr lang="pt-BR" dirty="0" smtClean="0"/>
              <a:t>Vamos ver o filme!</a:t>
            </a:r>
            <a:endParaRPr lang="pt-BR" dirty="0"/>
          </a:p>
        </p:txBody>
      </p:sp>
      <p:pic>
        <p:nvPicPr>
          <p:cNvPr id="3" name="Picture 1" descr="C:\Documents and Settings\Tiago\Desktop\cinderela.jpg"/>
          <p:cNvPicPr>
            <a:picLocks noChangeAspect="1" noChangeArrowheads="1"/>
          </p:cNvPicPr>
          <p:nvPr/>
        </p:nvPicPr>
        <p:blipFill>
          <a:blip r:embed="rId2" cstate="print"/>
          <a:srcRect/>
          <a:stretch>
            <a:fillRect/>
          </a:stretch>
        </p:blipFill>
        <p:spPr bwMode="auto">
          <a:xfrm>
            <a:off x="4716016" y="764704"/>
            <a:ext cx="4284188" cy="5328592"/>
          </a:xfrm>
          <a:prstGeom prst="rect">
            <a:avLst/>
          </a:prstGeom>
          <a:noFill/>
        </p:spPr>
      </p:pic>
      <p:sp>
        <p:nvSpPr>
          <p:cNvPr id="4" name="Retângulo 3"/>
          <p:cNvSpPr/>
          <p:nvPr/>
        </p:nvSpPr>
        <p:spPr>
          <a:xfrm>
            <a:off x="251520" y="620688"/>
            <a:ext cx="3475631" cy="461665"/>
          </a:xfrm>
          <a:prstGeom prst="rect">
            <a:avLst/>
          </a:prstGeom>
        </p:spPr>
        <p:txBody>
          <a:bodyPr wrap="none">
            <a:spAutoFit/>
          </a:bodyPr>
          <a:lstStyle/>
          <a:p>
            <a:r>
              <a:rPr lang="pt-BR" sz="2400" dirty="0" smtClean="0"/>
              <a:t>Para sempre cinderela!</a:t>
            </a:r>
            <a:endParaRPr lang="pt-BR" sz="2400" dirty="0"/>
          </a:p>
        </p:txBody>
      </p:sp>
      <p:sp>
        <p:nvSpPr>
          <p:cNvPr id="5" name="Retângulo 4"/>
          <p:cNvSpPr/>
          <p:nvPr/>
        </p:nvSpPr>
        <p:spPr>
          <a:xfrm>
            <a:off x="107504" y="1425550"/>
            <a:ext cx="3168352" cy="923330"/>
          </a:xfrm>
          <a:prstGeom prst="rect">
            <a:avLst/>
          </a:prstGeom>
        </p:spPr>
        <p:txBody>
          <a:bodyPr wrap="square">
            <a:spAutoFit/>
          </a:bodyPr>
          <a:lstStyle/>
          <a:p>
            <a:r>
              <a:rPr lang="pt-BR" b="1" dirty="0"/>
              <a:t>FICHA TÉCNICA</a:t>
            </a:r>
            <a:endParaRPr lang="pt-BR" dirty="0"/>
          </a:p>
          <a:p>
            <a:r>
              <a:rPr lang="pt-BR" dirty="0"/>
              <a:t>Gênero: Romance</a:t>
            </a:r>
            <a:br>
              <a:rPr lang="pt-BR" dirty="0"/>
            </a:br>
            <a:r>
              <a:rPr lang="pt-BR" dirty="0"/>
              <a:t>Ano de Lançamento: 1998</a:t>
            </a:r>
          </a:p>
        </p:txBody>
      </p:sp>
      <p:sp>
        <p:nvSpPr>
          <p:cNvPr id="6" name="Retângulo 5"/>
          <p:cNvSpPr/>
          <p:nvPr/>
        </p:nvSpPr>
        <p:spPr>
          <a:xfrm>
            <a:off x="107504" y="2266994"/>
            <a:ext cx="4572000" cy="3970318"/>
          </a:xfrm>
          <a:prstGeom prst="rect">
            <a:avLst/>
          </a:prstGeom>
        </p:spPr>
        <p:txBody>
          <a:bodyPr wrap="square">
            <a:spAutoFit/>
          </a:bodyPr>
          <a:lstStyle/>
          <a:p>
            <a:pPr algn="just"/>
            <a:r>
              <a:rPr lang="pt-BR" b="1" dirty="0"/>
              <a:t>Sinopse:</a:t>
            </a:r>
            <a:r>
              <a:rPr lang="pt-BR" dirty="0"/>
              <a:t> A rainha da França solicita a presença dos Irmãos Grimm no palácio e lhes conta que gosta muito da obra deles, mas que ficou espantada em como foi contada a história de Gata Borralheira. Assim, decide lhes narrar o que realmente aconteceu na França do século XVI, quando Danielle de </a:t>
            </a:r>
            <a:r>
              <a:rPr lang="pt-BR" dirty="0" err="1"/>
              <a:t>Barbarac</a:t>
            </a:r>
            <a:r>
              <a:rPr lang="pt-BR" dirty="0"/>
              <a:t> (Drew Barrymore), sua tataravó, que ficou feliz aos oitos anos quando seu pai (</a:t>
            </a:r>
            <a:r>
              <a:rPr lang="pt-BR" dirty="0" err="1"/>
              <a:t>Jeroen</a:t>
            </a:r>
            <a:r>
              <a:rPr lang="pt-BR" dirty="0"/>
              <a:t> </a:t>
            </a:r>
            <a:r>
              <a:rPr lang="pt-BR" dirty="0" err="1"/>
              <a:t>Krabbé</a:t>
            </a:r>
            <a:r>
              <a:rPr lang="pt-BR" dirty="0"/>
              <a:t>), um aristocrata viúvo, se casou novamente com uma baronesa (Anjelica Huston), pois assim ela ganhou uma mãe e duas irmãs no mesmo dia.</a:t>
            </a: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285720" y="500042"/>
            <a:ext cx="7639080" cy="5973910"/>
          </a:xfrm>
        </p:spPr>
        <p:txBody>
          <a:bodyPr>
            <a:normAutofit/>
          </a:bodyPr>
          <a:lstStyle/>
          <a:p>
            <a:pPr algn="just"/>
            <a:r>
              <a:rPr lang="pt-BR" dirty="0" smtClean="0"/>
              <a:t>A obra apresenta a tradução das 358 fábulas atribuídas a </a:t>
            </a:r>
            <a:r>
              <a:rPr lang="pt-BR" dirty="0" err="1" smtClean="0"/>
              <a:t>Esopo</a:t>
            </a:r>
            <a:r>
              <a:rPr lang="pt-BR" dirty="0" smtClean="0"/>
              <a:t>. É a primeira tradução em português feita diretamente do original grego.</a:t>
            </a:r>
          </a:p>
          <a:p>
            <a:pPr algn="just">
              <a:buNone/>
            </a:pPr>
            <a:endParaRPr lang="pt-BR" dirty="0" smtClean="0"/>
          </a:p>
          <a:p>
            <a:pPr algn="just"/>
            <a:r>
              <a:rPr lang="pt-BR" dirty="0" smtClean="0"/>
              <a:t>No Brasil, são muito conhecidas as fábulas escritas pelo poeta latino </a:t>
            </a:r>
            <a:r>
              <a:rPr lang="pt-BR" b="1" dirty="0" err="1" smtClean="0"/>
              <a:t>Fedro</a:t>
            </a:r>
            <a:r>
              <a:rPr lang="pt-BR" b="1" dirty="0" smtClean="0"/>
              <a:t> (século I d.C.) e pelo poeta francês La Fontaine (século XVII), que se inspiraram na obra de </a:t>
            </a:r>
            <a:r>
              <a:rPr lang="pt-BR" b="1" dirty="0" err="1" smtClean="0"/>
              <a:t>Esopo</a:t>
            </a:r>
            <a:r>
              <a:rPr lang="pt-BR" b="1" dirty="0" smtClean="0"/>
              <a:t>. Na década de 1920, coube a Monteiro Lobato o papel de grande divulgador e </a:t>
            </a:r>
            <a:r>
              <a:rPr lang="pt-BR" b="1" dirty="0" err="1" smtClean="0"/>
              <a:t>recriador</a:t>
            </a:r>
            <a:r>
              <a:rPr lang="pt-BR" b="1" dirty="0" smtClean="0"/>
              <a:t> das fábulas, com seu livro Fábulas, com personagens do Sítio do Pica-Pau Amarelo.</a:t>
            </a:r>
            <a:endParaRPr lang="pt-BR" dirty="0"/>
          </a:p>
        </p:txBody>
      </p:sp>
      <p:pic>
        <p:nvPicPr>
          <p:cNvPr id="3" name="Picture 2" descr="C:\Documents and Settings\Aline\Desktop\Fotos Ler e escrever\11.jpg"/>
          <p:cNvPicPr>
            <a:picLocks noChangeAspect="1" noChangeArrowheads="1"/>
          </p:cNvPicPr>
          <p:nvPr/>
        </p:nvPicPr>
        <p:blipFill>
          <a:blip r:embed="rId2"/>
          <a:srcRect/>
          <a:stretch>
            <a:fillRect/>
          </a:stretch>
        </p:blipFill>
        <p:spPr bwMode="auto">
          <a:xfrm>
            <a:off x="5857884" y="4786322"/>
            <a:ext cx="2286000" cy="1905000"/>
          </a:xfrm>
          <a:prstGeom prst="rect">
            <a:avLst/>
          </a:prstGeom>
          <a:noFill/>
        </p:spPr>
      </p:pic>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71406" y="357166"/>
            <a:ext cx="8572560" cy="6188224"/>
          </a:xfrm>
        </p:spPr>
        <p:txBody>
          <a:bodyPr>
            <a:normAutofit/>
          </a:bodyPr>
          <a:lstStyle/>
          <a:p>
            <a:pPr algn="just"/>
            <a:r>
              <a:rPr lang="pt-BR" dirty="0" smtClean="0"/>
              <a:t>A fábula veio do conto, que, por sua vez, existe desde a mais remota antiguidade. A diferença entre eles não é que o conto relata fatos humanos e a fábula pequenas histórias de animais. Há muitos contos populares que falam de homens e animais, enquanto a fábula relata fatos acontecidos a deuses, homens, animais e seres inanimados.</a:t>
            </a:r>
          </a:p>
          <a:p>
            <a:pPr algn="just">
              <a:buNone/>
            </a:pPr>
            <a:endParaRPr lang="pt-BR" dirty="0" smtClean="0"/>
          </a:p>
          <a:p>
            <a:pPr algn="just"/>
            <a:r>
              <a:rPr lang="pt-BR" dirty="0" smtClean="0"/>
              <a:t>A fábula diferencia-se do conto quando o seu contador tira do fato narrado uma lição de moral. A fábula teria nascido provavelmente na Ásia Menor e daí teria passado pelas ilhas gregas, chegando ao continente helênico. Há registros sobre fábulas egípcias e hindus, mas sua criação é atribuída à Grécia, pois é onde a fábula passa a ser considerada um tipo específico de gênero literário.</a:t>
            </a:r>
            <a:endParaRPr lang="pt-BR" dirty="0"/>
          </a:p>
        </p:txBody>
      </p:sp>
    </p:spTree>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285720" y="428604"/>
            <a:ext cx="8358246" cy="5902472"/>
          </a:xfrm>
        </p:spPr>
        <p:txBody>
          <a:bodyPr>
            <a:normAutofit/>
          </a:bodyPr>
          <a:lstStyle/>
          <a:p>
            <a:pPr algn="just"/>
            <a:r>
              <a:rPr lang="pt-BR" sz="2800" dirty="0" smtClean="0"/>
              <a:t>A literatura não é matéria escolar, é matéria de vida.</a:t>
            </a:r>
          </a:p>
          <a:p>
            <a:pPr algn="just">
              <a:buNone/>
            </a:pPr>
            <a:endParaRPr lang="pt-BR" sz="2800" dirty="0" smtClean="0"/>
          </a:p>
          <a:p>
            <a:pPr algn="just"/>
            <a:r>
              <a:rPr lang="pt-BR" sz="2800" dirty="0" smtClean="0"/>
              <a:t>A boa literatura problematiza o mundo, tornando-o opaco e incitando à reflexão. É um desafio à sensibilidade e inteligência do leitor, que assim se enriquece a cada leitura. A literatura não tem a pretensão de oferecer modelos de comportamento nem receitas de felicidade; ao contrário, provoca o leitor, estimula-o a tomar posição diante de certas questões vitais. A literatura propicia a percepção de diferentes aspectos da realidade. </a:t>
            </a:r>
            <a:endParaRPr lang="pt-BR" sz="2800" dirty="0"/>
          </a:p>
        </p:txBody>
      </p:sp>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sz="quarter" idx="1"/>
          </p:nvPr>
        </p:nvSpPr>
        <p:spPr>
          <a:xfrm>
            <a:off x="357158" y="428604"/>
            <a:ext cx="8215370" cy="1785950"/>
          </a:xfrm>
        </p:spPr>
        <p:txBody>
          <a:bodyPr>
            <a:normAutofit/>
          </a:bodyPr>
          <a:lstStyle/>
          <a:p>
            <a:pPr algn="just"/>
            <a:r>
              <a:rPr lang="pt-BR" dirty="0" smtClean="0"/>
              <a:t>Ela dá forma a experiências e situações que, muitas vezes, são desconcertantes para o jovem leitor, ao ajudá-lo a situar-se no mundo e a refletir sobre seu próprio comportamento.</a:t>
            </a:r>
            <a:endParaRPr lang="pt-BR" dirty="0"/>
          </a:p>
        </p:txBody>
      </p:sp>
      <p:pic>
        <p:nvPicPr>
          <p:cNvPr id="3" name="Picture 1" descr="C:\Documents and Settings\Aline\Desktop\Fotos Ler e escrever\14.jpg"/>
          <p:cNvPicPr>
            <a:picLocks noChangeAspect="1" noChangeArrowheads="1"/>
          </p:cNvPicPr>
          <p:nvPr/>
        </p:nvPicPr>
        <p:blipFill>
          <a:blip r:embed="rId2"/>
          <a:srcRect/>
          <a:stretch>
            <a:fillRect/>
          </a:stretch>
        </p:blipFill>
        <p:spPr bwMode="auto">
          <a:xfrm>
            <a:off x="2357422" y="2214554"/>
            <a:ext cx="4000528" cy="4411797"/>
          </a:xfrm>
          <a:prstGeom prst="rect">
            <a:avLst/>
          </a:prstGeom>
          <a:noFill/>
        </p:spPr>
      </p:pic>
    </p:spTree>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54032"/>
          </a:xfrm>
        </p:spPr>
        <p:txBody>
          <a:bodyPr>
            <a:normAutofit/>
          </a:bodyPr>
          <a:lstStyle/>
          <a:p>
            <a:pPr algn="ctr"/>
            <a:r>
              <a:rPr lang="pt-BR" dirty="0" smtClean="0">
                <a:solidFill>
                  <a:schemeClr val="tx1"/>
                </a:solidFill>
              </a:rPr>
              <a:t>O que são os contos de fadas?</a:t>
            </a:r>
            <a:endParaRPr lang="pt-BR" dirty="0">
              <a:solidFill>
                <a:schemeClr val="tx1"/>
              </a:solidFill>
            </a:endParaRPr>
          </a:p>
        </p:txBody>
      </p:sp>
      <p:sp>
        <p:nvSpPr>
          <p:cNvPr id="3" name="Espaço Reservado para Conteúdo 2"/>
          <p:cNvSpPr>
            <a:spLocks noGrp="1"/>
          </p:cNvSpPr>
          <p:nvPr>
            <p:ph sz="quarter" idx="1"/>
          </p:nvPr>
        </p:nvSpPr>
        <p:spPr>
          <a:xfrm>
            <a:off x="142844" y="1312742"/>
            <a:ext cx="8643998" cy="5330968"/>
          </a:xfrm>
        </p:spPr>
        <p:txBody>
          <a:bodyPr>
            <a:noAutofit/>
          </a:bodyPr>
          <a:lstStyle/>
          <a:p>
            <a:pPr algn="just"/>
            <a:r>
              <a:rPr lang="pt-BR" sz="3200" dirty="0" smtClean="0"/>
              <a:t>Os contos de fadas são uma variação de conto popular, uma forma diferente de se contar um mito. Mantém referência com as fábulas e com os mitos, mas com suas diferenças. A fábula é um escrito moral, com uma lição no final e com o propósito claro de ensinar um valor. Já os contos de fadas, por mais que mostrem elementos de bem e mal e de valores morais, não possuem necessariamente uma lição ao final</a:t>
            </a:r>
            <a:br>
              <a:rPr lang="pt-BR" sz="3200" dirty="0" smtClean="0"/>
            </a:br>
            <a:r>
              <a:rPr lang="pt-BR" sz="3200" dirty="0" smtClean="0"/>
              <a:t/>
            </a:r>
            <a:br>
              <a:rPr lang="pt-BR" sz="3200" dirty="0" smtClean="0"/>
            </a:br>
            <a:endParaRPr lang="pt-BR" sz="3200" dirty="0"/>
          </a:p>
        </p:txBody>
      </p:sp>
    </p:spTree>
  </p:cSld>
  <p:clrMapOvr>
    <a:masterClrMapping/>
  </p:clrMapOvr>
  <p:transition>
    <p:check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TotalTime>
  <Words>1399</Words>
  <Application>Microsoft Office PowerPoint</Application>
  <PresentationFormat>Apresentação na tela (4:3)</PresentationFormat>
  <Paragraphs>170</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Balcão Envidraçado</vt:lpstr>
      <vt:lpstr>Slide 1</vt:lpstr>
      <vt:lpstr>MITOS E CONTO DE FADAS!</vt:lpstr>
      <vt:lpstr>A BASE LITERÁRIA DE ESOPO</vt:lpstr>
      <vt:lpstr>ESOPO – FÁBULAS COMPLETAS</vt:lpstr>
      <vt:lpstr>Slide 5</vt:lpstr>
      <vt:lpstr>Slide 6</vt:lpstr>
      <vt:lpstr>Slide 7</vt:lpstr>
      <vt:lpstr>Slide 8</vt:lpstr>
      <vt:lpstr>O que são os contos de fadas?</vt:lpstr>
      <vt:lpstr>Slide 10</vt:lpstr>
      <vt:lpstr>Slide 11</vt:lpstr>
      <vt:lpstr>A PSICANÁLISE DOS CONTOS DE FADAS</vt:lpstr>
      <vt:lpstr>Slide 13</vt:lpstr>
      <vt:lpstr>Slide 14</vt:lpstr>
      <vt:lpstr>Texto Narrativo</vt:lpstr>
      <vt:lpstr>Slide 16</vt:lpstr>
      <vt:lpstr>Slide 17</vt:lpstr>
      <vt:lpstr>Slide 18</vt:lpstr>
      <vt:lpstr>Esquematizando o texto narrativo dos contos temos:</vt:lpstr>
      <vt:lpstr>Protagonistas e Antagonistas</vt:lpstr>
      <vt:lpstr>Slide 21</vt:lpstr>
      <vt:lpstr>O Gato de Botas</vt:lpstr>
      <vt:lpstr>Slide 23</vt:lpstr>
      <vt:lpstr>Slide 24</vt:lpstr>
      <vt:lpstr>Slide 25</vt:lpstr>
      <vt:lpstr>Slide 26</vt:lpstr>
      <vt:lpstr>Slide 27</vt:lpstr>
      <vt:lpstr>Slide 28</vt:lpstr>
      <vt:lpstr>Slide 29</vt:lpstr>
      <vt:lpstr>  Fiona </vt:lpstr>
      <vt:lpstr>Fada madrinha </vt:lpstr>
      <vt:lpstr>Príncipe encantado </vt:lpstr>
      <vt:lpstr>Gato de Botas</vt:lpstr>
      <vt:lpstr>Shrek</vt:lpstr>
      <vt:lpstr>Burro</vt:lpstr>
      <vt:lpstr>Rei Harold</vt:lpstr>
      <vt:lpstr>Rainha </vt:lpstr>
      <vt:lpstr>Turma de amigos </vt:lpstr>
      <vt:lpstr>Conclusão </vt:lpstr>
      <vt:lpstr>Vamos ver o filme!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 E CONTO DE FADAS!</dc:title>
  <dc:creator>Tiago</dc:creator>
  <cp:lastModifiedBy>Tiago</cp:lastModifiedBy>
  <cp:revision>11</cp:revision>
  <dcterms:created xsi:type="dcterms:W3CDTF">2013-06-25T18:37:17Z</dcterms:created>
  <dcterms:modified xsi:type="dcterms:W3CDTF">2013-06-25T20:04:40Z</dcterms:modified>
</cp:coreProperties>
</file>