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272" r:id="rId3"/>
    <p:sldId id="271" r:id="rId4"/>
    <p:sldId id="289" r:id="rId5"/>
    <p:sldId id="290" r:id="rId6"/>
    <p:sldId id="291" r:id="rId7"/>
    <p:sldId id="292" r:id="rId8"/>
    <p:sldId id="293" r:id="rId9"/>
    <p:sldId id="307" r:id="rId10"/>
    <p:sldId id="306" r:id="rId11"/>
    <p:sldId id="308" r:id="rId12"/>
    <p:sldId id="294" r:id="rId13"/>
    <p:sldId id="295" r:id="rId14"/>
    <p:sldId id="296" r:id="rId15"/>
    <p:sldId id="297" r:id="rId16"/>
    <p:sldId id="298" r:id="rId17"/>
    <p:sldId id="309" r:id="rId18"/>
    <p:sldId id="310" r:id="rId19"/>
    <p:sldId id="311" r:id="rId20"/>
    <p:sldId id="299"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257"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DE08198A-0CAC-4091-A713-295EAF25EABC}" type="datetimeFigureOut">
              <a:rPr lang="pt-BR" smtClean="0"/>
              <a:pPr/>
              <a:t>16/5/2013</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99B967DA-55A6-49DD-BFE5-F60D66CA3113}"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08198A-0CAC-4091-A713-295EAF25EABC}" type="datetimeFigureOut">
              <a:rPr lang="pt-BR" smtClean="0"/>
              <a:pPr/>
              <a:t>16/5/2013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08198A-0CAC-4091-A713-295EAF25EABC}" type="datetimeFigureOut">
              <a:rPr lang="pt-BR" smtClean="0"/>
              <a:pPr/>
              <a:t>16/5/2013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DE08198A-0CAC-4091-A713-295EAF25EABC}" type="datetimeFigureOut">
              <a:rPr lang="pt-BR" smtClean="0"/>
              <a:pPr/>
              <a:t>16/5/2013</a:t>
            </a:fld>
            <a:endParaRPr lang="pt-BR"/>
          </a:p>
        </p:txBody>
      </p:sp>
      <p:sp>
        <p:nvSpPr>
          <p:cNvPr id="9" name="Espaço Reservado para Número de Slide 8"/>
          <p:cNvSpPr>
            <a:spLocks noGrp="1"/>
          </p:cNvSpPr>
          <p:nvPr>
            <p:ph type="sldNum" sz="quarter" idx="15"/>
          </p:nvPr>
        </p:nvSpPr>
        <p:spPr/>
        <p:txBody>
          <a:bodyPr rtlCol="0"/>
          <a:lstStyle/>
          <a:p>
            <a:fld id="{99B967DA-55A6-49DD-BFE5-F60D66CA3113}" type="slidenum">
              <a:rPr lang="pt-BR" smtClean="0"/>
              <a:pPr/>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DE08198A-0CAC-4091-A713-295EAF25EABC}" type="datetimeFigureOut">
              <a:rPr lang="pt-BR" smtClean="0"/>
              <a:pPr/>
              <a:t>16/5/2013</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99B967DA-55A6-49DD-BFE5-F60D66CA311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DE08198A-0CAC-4091-A713-295EAF25EABC}" type="datetimeFigureOut">
              <a:rPr lang="pt-BR" smtClean="0"/>
              <a:pPr/>
              <a:t>16/5/2013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B967DA-55A6-49DD-BFE5-F60D66CA3113}" type="slidenum">
              <a:rPr lang="pt-BR" smtClean="0"/>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DE08198A-0CAC-4091-A713-295EAF25EABC}" type="datetimeFigureOut">
              <a:rPr lang="pt-BR" smtClean="0"/>
              <a:pPr/>
              <a:t>16/5/2013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9B967DA-55A6-49DD-BFE5-F60D66CA3113}" type="slidenum">
              <a:rPr lang="pt-BR" smtClean="0"/>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DE08198A-0CAC-4091-A713-295EAF25EABC}" type="datetimeFigureOut">
              <a:rPr lang="pt-BR" smtClean="0"/>
              <a:pPr/>
              <a:t>16/5/2013</a:t>
            </a:fld>
            <a:endParaRPr lang="pt-BR"/>
          </a:p>
        </p:txBody>
      </p:sp>
      <p:sp>
        <p:nvSpPr>
          <p:cNvPr id="7" name="Espaço Reservado para Número de Slide 6"/>
          <p:cNvSpPr>
            <a:spLocks noGrp="1"/>
          </p:cNvSpPr>
          <p:nvPr>
            <p:ph type="sldNum" sz="quarter" idx="11"/>
          </p:nvPr>
        </p:nvSpPr>
        <p:spPr/>
        <p:txBody>
          <a:bodyPr rtlCol="0"/>
          <a:lstStyle/>
          <a:p>
            <a:fld id="{99B967DA-55A6-49DD-BFE5-F60D66CA3113}" type="slidenum">
              <a:rPr lang="pt-BR" smtClean="0"/>
              <a:pPr/>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08198A-0CAC-4091-A713-295EAF25EABC}" type="datetimeFigureOut">
              <a:rPr lang="pt-BR" smtClean="0"/>
              <a:pPr/>
              <a:t>16/5/2013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9B967DA-55A6-49DD-BFE5-F60D66CA3113}" type="slidenum">
              <a:rPr lang="pt-BR" smtClean="0"/>
              <a:pPr/>
              <a:t>‹nº›</a:t>
            </a:fld>
            <a:endParaRPr lang="pt-B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DE08198A-0CAC-4091-A713-295EAF25EABC}" type="datetimeFigureOut">
              <a:rPr lang="pt-BR" smtClean="0"/>
              <a:pPr/>
              <a:t>16/5/2013</a:t>
            </a:fld>
            <a:endParaRPr lang="pt-BR"/>
          </a:p>
        </p:txBody>
      </p:sp>
      <p:sp>
        <p:nvSpPr>
          <p:cNvPr id="22" name="Espaço Reservado para Número de Slide 21"/>
          <p:cNvSpPr>
            <a:spLocks noGrp="1"/>
          </p:cNvSpPr>
          <p:nvPr>
            <p:ph type="sldNum" sz="quarter" idx="15"/>
          </p:nvPr>
        </p:nvSpPr>
        <p:spPr/>
        <p:txBody>
          <a:bodyPr rtlCol="0"/>
          <a:lstStyle/>
          <a:p>
            <a:fld id="{99B967DA-55A6-49DD-BFE5-F60D66CA3113}" type="slidenum">
              <a:rPr lang="pt-BR" smtClean="0"/>
              <a:pPr/>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DE08198A-0CAC-4091-A713-295EAF25EABC}" type="datetimeFigureOut">
              <a:rPr lang="pt-BR" smtClean="0"/>
              <a:pPr/>
              <a:t>16/5/2013</a:t>
            </a:fld>
            <a:endParaRPr lang="pt-BR"/>
          </a:p>
        </p:txBody>
      </p:sp>
      <p:sp>
        <p:nvSpPr>
          <p:cNvPr id="18" name="Espaço Reservado para Número de Slide 17"/>
          <p:cNvSpPr>
            <a:spLocks noGrp="1"/>
          </p:cNvSpPr>
          <p:nvPr>
            <p:ph type="sldNum" sz="quarter" idx="11"/>
          </p:nvPr>
        </p:nvSpPr>
        <p:spPr/>
        <p:txBody>
          <a:bodyPr rtlCol="0"/>
          <a:lstStyle/>
          <a:p>
            <a:fld id="{99B967DA-55A6-49DD-BFE5-F60D66CA3113}" type="slidenum">
              <a:rPr lang="pt-BR" smtClean="0"/>
              <a:pPr/>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08198A-0CAC-4091-A713-295EAF25EABC}" type="datetimeFigureOut">
              <a:rPr lang="pt-BR" smtClean="0"/>
              <a:pPr/>
              <a:t>16/5/2013</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B967DA-55A6-49DD-BFE5-F60D66CA311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google.com.br/imgres?imgurl=http://www.reocities.com/CollegePark/Square/8901/caderno.jpg&amp;imgrefurl=http://www.reocities.com/CollegePark/Square/8901/index401.htm&amp;usg=__gxk0iNLPZd5l1ZcbpHwj-hH_gWU=&amp;h=344&amp;w=256&amp;sz=11&amp;hl=pt-br&amp;start=13&amp;zoom=1&amp;tbnid=qNqdgeBrPaLpkM:&amp;tbnh=113&amp;tbnw=84&amp;ei=51yfTb3LDMuitgfwkqT_Ag&amp;prev=/search?q=caderno&amp;hl=pt-br&amp;biw=1003&amp;bih=387&amp;gbv=2&amp;tbm=isch&amp;itbs=1&amp;iact=hc&amp;vpx=371&amp;vpy=16&amp;dur=156&amp;hovh=260&amp;hovw=194&amp;tx=126&amp;ty=275&amp;oei=31yfTb-nKoG6tge-95T1Ag&amp;page=2&amp;ndsp=12&amp;ved=1t:429,r:8,s:13" TargetMode="External"/><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faculdadesequipe.com.br/arquivos/06d6081943cc58f81743b87818a25c37047f15cc.pdf" TargetMode="External"/><Relationship Id="rId13" Type="http://schemas.openxmlformats.org/officeDocument/2006/relationships/hyperlink" Target="http://www2.marilia.unesp.br/revistas/index.php/scheme/article/viewFile/584/468" TargetMode="External"/><Relationship Id="rId3" Type="http://schemas.openxmlformats.org/officeDocument/2006/relationships/hyperlink" Target="http://www.logistica-iec.com.br/Protocolos%20de%20Testes.pdf" TargetMode="External"/><Relationship Id="rId7" Type="http://schemas.openxmlformats.org/officeDocument/2006/relationships/hyperlink" Target="http://www.educonufs.com.br/vcoloquio/cdcoloquio/cdroom/eixo%2014/PDF/Microsoft%20Word%20-%20DIFICULDADES%20DE%20LEITURA%20E%20ESCRITA.pdf" TargetMode="External"/><Relationship Id="rId12" Type="http://schemas.openxmlformats.org/officeDocument/2006/relationships/hyperlink" Target="http://guaiba.ulbra.tche.br/documentos_cursos/sistemas/tcc_estagio/tccII_2007_1/seminario_geandre.pdf" TargetMode="External"/><Relationship Id="rId2" Type="http://schemas.openxmlformats.org/officeDocument/2006/relationships/hyperlink" Target="http://repositorio-aberto.up.pt/bitstream/10216/19867/2/59442.pdf" TargetMode="External"/><Relationship Id="rId1" Type="http://schemas.openxmlformats.org/officeDocument/2006/relationships/slideLayout" Target="../slideLayouts/slideLayout2.xml"/><Relationship Id="rId6" Type="http://schemas.openxmlformats.org/officeDocument/2006/relationships/hyperlink" Target="http://pepsic.bvsalud.org/pdf/psic/v9n2/v9n2a17.pdf" TargetMode="External"/><Relationship Id="rId11" Type="http://schemas.openxmlformats.org/officeDocument/2006/relationships/hyperlink" Target="http://casadopsicologo.com.br/livro.psicopedagogia.pdf" TargetMode="External"/><Relationship Id="rId5" Type="http://schemas.openxmlformats.org/officeDocument/2006/relationships/hyperlink" Target="http://www.perspectivasonline.com.br/revista/2008vol2n7/volume%202(7)%20artigo1.pdf" TargetMode="External"/><Relationship Id="rId10" Type="http://schemas.openxmlformats.org/officeDocument/2006/relationships/hyperlink" Target="http://sites.unifra.br/Portals/35/Artigos/2007/Vol_1/V-PSICOPEDAGOGIA%5bBAIXA%5d.pdf" TargetMode="External"/><Relationship Id="rId4" Type="http://schemas.openxmlformats.org/officeDocument/2006/relationships/hyperlink" Target="http://ensinopedagogico.blogspot.com.br/2010/12/tecnicas-de-intervencao-psicopedagogica.html" TargetMode="External"/><Relationship Id="rId9" Type="http://schemas.openxmlformats.org/officeDocument/2006/relationships/hyperlink" Target="http://site.unitau.br/scripts/prppg/humanas/download/psicopedagogia-N1-1999.pdf" TargetMode="External"/><Relationship Id="rId14" Type="http://schemas.openxmlformats.org/officeDocument/2006/relationships/hyperlink" Target="http://www.educacao.salvador.ba.gov.br/site/documentos/espaco-virtual/espaco-educar/educacao-especial/artigos/ousode~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tes.unifra.br/Portals/35/Artigos/2007/Vol_1/V-PSICOPEDAGOGIA%5bBAIXA%5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5924" y="2214554"/>
            <a:ext cx="6869480" cy="1384920"/>
          </a:xfrm>
        </p:spPr>
        <p:txBody>
          <a:bodyPr>
            <a:normAutofit fontScale="90000"/>
          </a:bodyPr>
          <a:lstStyle/>
          <a:p>
            <a:pPr algn="ctr"/>
            <a:r>
              <a:rPr lang="pt-BR" i="1" dirty="0" smtClean="0">
                <a:solidFill>
                  <a:schemeClr val="tx1"/>
                </a:solidFill>
              </a:rPr>
              <a:t>INSTRUMENTOS PARA AVALIAÇÃO EM </a:t>
            </a:r>
            <a:r>
              <a:rPr lang="pt-BR" i="1" dirty="0" smtClean="0">
                <a:solidFill>
                  <a:schemeClr val="tx1"/>
                </a:solidFill>
              </a:rPr>
              <a:t>PSICOPEDAGOGIA</a:t>
            </a:r>
            <a:endParaRPr lang="pt-BR" dirty="0">
              <a:solidFill>
                <a:schemeClr val="tx1"/>
              </a:solidFill>
            </a:endParaRPr>
          </a:p>
        </p:txBody>
      </p:sp>
      <p:sp>
        <p:nvSpPr>
          <p:cNvPr id="3" name="Subtítulo 2"/>
          <p:cNvSpPr>
            <a:spLocks noGrp="1"/>
          </p:cNvSpPr>
          <p:nvPr>
            <p:ph type="subTitle" idx="1"/>
          </p:nvPr>
        </p:nvSpPr>
        <p:spPr>
          <a:xfrm>
            <a:off x="2286000" y="5517232"/>
            <a:ext cx="6172200" cy="857690"/>
          </a:xfrm>
        </p:spPr>
        <p:txBody>
          <a:bodyPr/>
          <a:lstStyle/>
          <a:p>
            <a:pPr algn="r"/>
            <a:r>
              <a:rPr lang="pt-BR" dirty="0" smtClean="0">
                <a:solidFill>
                  <a:schemeClr val="tx1"/>
                </a:solidFill>
              </a:rPr>
              <a:t>Prof. Esp. Tiago S. de Oliveira</a:t>
            </a:r>
          </a:p>
          <a:p>
            <a:pPr algn="r"/>
            <a:r>
              <a:rPr lang="pt-BR" dirty="0" smtClean="0">
                <a:solidFill>
                  <a:schemeClr val="tx1"/>
                </a:solidFill>
              </a:rPr>
              <a:t>psicotigl@yahoo.com.br</a:t>
            </a:r>
          </a:p>
        </p:txBody>
      </p:sp>
      <p:pic>
        <p:nvPicPr>
          <p:cNvPr id="23555" name="Imagem 2" descr="LOGO.jpg"/>
          <p:cNvPicPr>
            <a:picLocks noChangeAspect="1" noChangeArrowheads="1"/>
          </p:cNvPicPr>
          <p:nvPr/>
        </p:nvPicPr>
        <p:blipFill>
          <a:blip r:embed="rId2" cstate="print"/>
          <a:srcRect/>
          <a:stretch>
            <a:fillRect/>
          </a:stretch>
        </p:blipFill>
        <p:spPr bwMode="auto">
          <a:xfrm>
            <a:off x="6749479" y="19844"/>
            <a:ext cx="2359025" cy="1104900"/>
          </a:xfrm>
          <a:prstGeom prst="rect">
            <a:avLst/>
          </a:prstGeom>
          <a:noFill/>
        </p:spPr>
      </p:pic>
      <p:pic>
        <p:nvPicPr>
          <p:cNvPr id="6" name="Picture 2" descr="C:\Documents and Settings\Tiago\Desktop\imgres.jpg"/>
          <p:cNvPicPr>
            <a:picLocks noChangeAspect="1" noChangeArrowheads="1"/>
          </p:cNvPicPr>
          <p:nvPr/>
        </p:nvPicPr>
        <p:blipFill>
          <a:blip r:embed="rId3" cstate="print"/>
          <a:srcRect/>
          <a:stretch>
            <a:fillRect/>
          </a:stretch>
        </p:blipFill>
        <p:spPr bwMode="auto">
          <a:xfrm>
            <a:off x="2123728" y="5733256"/>
            <a:ext cx="2048074" cy="1124744"/>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600072"/>
            <a:ext cx="8435280" cy="6069288"/>
          </a:xfrm>
        </p:spPr>
        <p:txBody>
          <a:bodyPr>
            <a:normAutofit/>
          </a:bodyPr>
          <a:lstStyle/>
          <a:p>
            <a:pPr algn="just"/>
            <a:r>
              <a:rPr lang="pt-BR" dirty="0" smtClean="0"/>
              <a:t>...desde 1997, está em trâmite em Brasília um projeto de lei cujo objetivo é alterar tal situação 2. Esse projeto, registrado sob o nº 3.124/97, é de autoria do deputado federal Barbosa Neto e dispõe sobre a regulamentação da profissão de psicopedagogo no país, bem como cria os Conselhos Regionais de Psicopedagogia e dá outras providências. </a:t>
            </a:r>
          </a:p>
          <a:p>
            <a:pPr algn="just">
              <a:buNone/>
            </a:pPr>
            <a:endParaRPr lang="pt-BR" dirty="0" smtClean="0"/>
          </a:p>
          <a:p>
            <a:pPr algn="just"/>
            <a:r>
              <a:rPr lang="pt-BR" dirty="0" smtClean="0"/>
              <a:t>O referido projeto se encontra atualmente na mesa diretora da Câmara dos Deputados, na situação de arquivado desde 31 de janeiro de 2007.(2009, p. 13)</a:t>
            </a:r>
          </a:p>
          <a:p>
            <a:pPr algn="just">
              <a:buNone/>
            </a:pPr>
            <a:endParaRPr lang="pt-BR" dirty="0" smtClean="0"/>
          </a:p>
          <a:p>
            <a:pPr algn="just">
              <a:buNone/>
            </a:pPr>
            <a:endParaRPr lang="pt-BR" dirty="0" smtClean="0"/>
          </a:p>
          <a:p>
            <a:pPr algn="just">
              <a:buNone/>
            </a:pPr>
            <a:endParaRPr lang="pt-BR" dirty="0" smtClean="0"/>
          </a:p>
          <a:p>
            <a:pPr algn="just"/>
            <a:r>
              <a:rPr lang="pt-BR" sz="1050" dirty="0" smtClean="0"/>
              <a:t>(PSICOPEDAGOGIA: APARANDO ARESTAS PELA HISTÓRIA. Disponível em: </a:t>
            </a:r>
            <a:r>
              <a:rPr lang="pt-BR" sz="1050" dirty="0" smtClean="0">
                <a:hlinkClick r:id="rId2"/>
              </a:rPr>
              <a:t>http://sites.unifra.br/Portals/35/Artigos/2007/Vol_1/V-PSICOPEDAGOGIA[BAIXA].</a:t>
            </a:r>
            <a:r>
              <a:rPr lang="pt-BR" sz="1050" dirty="0" err="1" smtClean="0">
                <a:hlinkClick r:id="rId2"/>
              </a:rPr>
              <a:t>pdf</a:t>
            </a:r>
            <a:r>
              <a:rPr lang="pt-BR" sz="1050" dirty="0" smtClean="0">
                <a:hlinkClick r:id="rId2"/>
              </a:rPr>
              <a:t> </a:t>
            </a:r>
            <a:r>
              <a:rPr lang="pt-BR" sz="1050" dirty="0" smtClean="0"/>
              <a:t> Acesso 25 de julho de 2012).</a:t>
            </a:r>
          </a:p>
          <a:p>
            <a:pPr algn="just"/>
            <a:endParaRPr lang="pt-B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528064"/>
            <a:ext cx="8363272" cy="6285312"/>
          </a:xfrm>
        </p:spPr>
        <p:txBody>
          <a:bodyPr>
            <a:normAutofit fontScale="92500"/>
          </a:bodyPr>
          <a:lstStyle/>
          <a:p>
            <a:pPr algn="just"/>
            <a:r>
              <a:rPr lang="pt-BR" sz="3200" dirty="0" smtClean="0"/>
              <a:t>...em 1988, a Associação de Psicopedagogia de São Paulo passou a se chamar Associação Brasileira de Psicopedagogia (</a:t>
            </a:r>
            <a:r>
              <a:rPr lang="pt-BR" sz="3200" dirty="0" err="1" smtClean="0"/>
              <a:t>ABPp</a:t>
            </a:r>
            <a:r>
              <a:rPr lang="pt-BR" sz="3200" dirty="0" smtClean="0"/>
              <a:t>). Ela tornou-se uma entidade de representação do grupo que cadastrava seus profissionais e atuava na consolidação da identidade legal da categoria, na elaboração, publicação e revisão de conhecimentos e tendências na área, bem como na organização de eventos. (2009, p. 14)</a:t>
            </a:r>
          </a:p>
          <a:p>
            <a:pPr algn="just">
              <a:buNone/>
            </a:pPr>
            <a:endParaRPr lang="pt-BR" sz="3200" dirty="0" smtClean="0"/>
          </a:p>
          <a:p>
            <a:pPr algn="just">
              <a:buNone/>
            </a:pPr>
            <a:endParaRPr lang="pt-BR" sz="3200" dirty="0" smtClean="0"/>
          </a:p>
          <a:p>
            <a:pPr algn="just"/>
            <a:r>
              <a:rPr lang="pt-BR" sz="1100" dirty="0" smtClean="0"/>
              <a:t>(PSICOPEDAGOGIA: APARANDO ARESTAS PELA HISTÓRIA. Disponível em: </a:t>
            </a:r>
            <a:r>
              <a:rPr lang="pt-BR" sz="1100" dirty="0" smtClean="0">
                <a:hlinkClick r:id="rId2"/>
              </a:rPr>
              <a:t>http://sites.unifra.br/Portals/35/Artigos/2007/Vol_1/V-PSICOPEDAGOGIA[BAIXA].</a:t>
            </a:r>
            <a:r>
              <a:rPr lang="pt-BR" sz="1100" dirty="0" err="1" smtClean="0">
                <a:hlinkClick r:id="rId2"/>
              </a:rPr>
              <a:t>pdf</a:t>
            </a:r>
            <a:r>
              <a:rPr lang="pt-BR" sz="1100" dirty="0" smtClean="0">
                <a:hlinkClick r:id="rId2"/>
              </a:rPr>
              <a:t> </a:t>
            </a:r>
            <a:r>
              <a:rPr lang="pt-BR" sz="1100" dirty="0" smtClean="0"/>
              <a:t> Acesso 25 de julho de 2012).</a:t>
            </a:r>
          </a:p>
          <a:p>
            <a:pPr algn="just"/>
            <a:endParaRPr lang="pt-BR" sz="1100"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normAutofit fontScale="90000"/>
          </a:bodyPr>
          <a:lstStyle/>
          <a:p>
            <a:pPr algn="ctr"/>
            <a:r>
              <a:rPr lang="pt-BR" dirty="0" smtClean="0">
                <a:solidFill>
                  <a:schemeClr val="tx1"/>
                </a:solidFill>
              </a:rPr>
              <a:t>TEORIAS QUE EMBASAM O TRABALHO PSICOPEDAGÓGICO</a:t>
            </a:r>
            <a:endParaRPr lang="pt-BR" dirty="0">
              <a:solidFill>
                <a:schemeClr val="tx1"/>
              </a:solidFill>
            </a:endParaRPr>
          </a:p>
        </p:txBody>
      </p:sp>
      <p:sp>
        <p:nvSpPr>
          <p:cNvPr id="3" name="Espaço Reservado para Conteúdo 2"/>
          <p:cNvSpPr>
            <a:spLocks noGrp="1"/>
          </p:cNvSpPr>
          <p:nvPr>
            <p:ph sz="quarter" idx="1"/>
          </p:nvPr>
        </p:nvSpPr>
        <p:spPr>
          <a:xfrm>
            <a:off x="251520" y="1052736"/>
            <a:ext cx="8496944" cy="5421216"/>
          </a:xfrm>
        </p:spPr>
        <p:txBody>
          <a:bodyPr>
            <a:normAutofit lnSpcReduction="10000"/>
          </a:bodyPr>
          <a:lstStyle/>
          <a:p>
            <a:pPr algn="just"/>
            <a:r>
              <a:rPr lang="pt-BR" dirty="0" smtClean="0"/>
              <a:t>Conhecer os fundamentos da Psicopedagogia implica refletir sobre as suas origens teóricas, ou seja, revisar velhos impasses conceptuais que subjazem na ação e na atuação da Pedagogia e da Psicologia no apreender do fenômeno educativo.</a:t>
            </a:r>
          </a:p>
          <a:p>
            <a:pPr algn="just">
              <a:buNone/>
            </a:pPr>
            <a:endParaRPr lang="pt-BR" dirty="0" smtClean="0"/>
          </a:p>
          <a:p>
            <a:pPr algn="just"/>
            <a:r>
              <a:rPr lang="pt-BR" dirty="0" smtClean="0"/>
              <a:t>Do seu parentesco com a Pedagogia, a Psicopedagogia traz as indefinições e contradições de uma ciência cujos limites são os da própria vida humana. Envolve simultaneamente, a meu juízo, o social e o individual em processos tanto transformadores quanto reprodutores. Da Psicologia, a Psicopedagogia herda o velho problema do paralelismo psicofísico, um dualismo que ora privilegia o físico (observável), ora o psíquico (a consciência).</a:t>
            </a:r>
          </a:p>
          <a:p>
            <a:pPr algn="just"/>
            <a:endParaRPr lang="pt-B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456056"/>
            <a:ext cx="8280920" cy="6141296"/>
          </a:xfrm>
        </p:spPr>
        <p:txBody>
          <a:bodyPr>
            <a:normAutofit/>
          </a:bodyPr>
          <a:lstStyle/>
          <a:p>
            <a:pPr algn="just"/>
            <a:r>
              <a:rPr lang="pt-BR" dirty="0" smtClean="0"/>
              <a:t>(...) Nesse trabalho de ensinar e aprender, o psicopedagogo recorre a critérios diagnósticos no sentido de compreender a falha na aprendizagem. Daí o caráter clínico da Psicopedagogia, ainda que o objetivo seja a prevenção dos problemas de aprendizagem. Clínico porque envolve sempre um processo diagnóstico ou de investigação que precede o plano de trabalho. Esse diagnóstico consiste na busca de um </a:t>
            </a:r>
            <a:r>
              <a:rPr lang="pt-BR" i="1" dirty="0" smtClean="0"/>
              <a:t>saber </a:t>
            </a:r>
            <a:r>
              <a:rPr lang="pt-BR" dirty="0" smtClean="0"/>
              <a:t>para </a:t>
            </a:r>
            <a:r>
              <a:rPr lang="pt-BR" i="1" dirty="0" smtClean="0"/>
              <a:t>saber-fazer</a:t>
            </a:r>
            <a:r>
              <a:rPr lang="pt-BR" dirty="0" smtClean="0"/>
              <a:t>. Através das informações obtidas nesse processo de investigação, o psicopedagogo inicia a construção de seu plano de trabalho. "o diagnóstico não completa o olhar interpretativo nem diagnóstico: todo o processo terapêutico é também diagnóstico" (Fernández, 1990, p. 44)</a:t>
            </a:r>
            <a:endParaRPr lang="pt-BR"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5496" y="116632"/>
            <a:ext cx="8424936" cy="6213304"/>
          </a:xfrm>
        </p:spPr>
        <p:txBody>
          <a:bodyPr>
            <a:noAutofit/>
          </a:bodyPr>
          <a:lstStyle/>
          <a:p>
            <a:pPr algn="just"/>
            <a:r>
              <a:rPr lang="pt-BR" sz="2800" dirty="0" smtClean="0"/>
              <a:t>...ocorrendo também no trabalho institucional, onde após o momento inicial de investigação inicia-se o processo de intervenção, com a implantação de recursos capazes de solucionar o problema tão logo este se anuncie. Durante esse processo de intervenção, o profissional não abandona o </a:t>
            </a:r>
            <a:r>
              <a:rPr lang="pt-BR" sz="2800" i="1" dirty="0" smtClean="0"/>
              <a:t>olhar interpretativo</a:t>
            </a:r>
            <a:r>
              <a:rPr lang="pt-BR" sz="2800" dirty="0" smtClean="0"/>
              <a:t> que caracteriza a prática psicopedagógica.</a:t>
            </a:r>
          </a:p>
          <a:p>
            <a:pPr algn="just">
              <a:buNone/>
            </a:pPr>
            <a:endParaRPr lang="pt-BR" sz="2800" dirty="0" smtClean="0"/>
          </a:p>
          <a:p>
            <a:pPr algn="just"/>
            <a:r>
              <a:rPr lang="pt-BR" sz="2800" dirty="0" smtClean="0"/>
              <a:t>A investigação diagnóstica envolve a leitura de um processo complexo, onde todas as (sic) </a:t>
            </a:r>
            <a:r>
              <a:rPr lang="pt-BR" sz="2800" dirty="0" err="1" smtClean="0"/>
              <a:t>ambigüidades</a:t>
            </a:r>
            <a:r>
              <a:rPr lang="pt-BR" sz="2800" dirty="0" smtClean="0"/>
              <a:t> de atribuição de sentido de sentido a uma série de manifestações conscientes e inconscientes se fazem presentes.</a:t>
            </a:r>
            <a:endParaRPr lang="pt-BR" sz="28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20688"/>
            <a:ext cx="8676456" cy="490066"/>
          </a:xfrm>
        </p:spPr>
        <p:txBody>
          <a:bodyPr>
            <a:normAutofit fontScale="90000"/>
          </a:bodyPr>
          <a:lstStyle/>
          <a:p>
            <a:pPr algn="ctr"/>
            <a:r>
              <a:rPr lang="pt-BR" dirty="0" smtClean="0">
                <a:solidFill>
                  <a:schemeClr val="tx1"/>
                </a:solidFill>
              </a:rPr>
              <a:t>O CAMPO DE ATUAÇÃO DA PSICOPEDAGOGIA</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107504" y="764704"/>
            <a:ext cx="8568952" cy="5637240"/>
          </a:xfrm>
        </p:spPr>
        <p:txBody>
          <a:bodyPr>
            <a:noAutofit/>
          </a:bodyPr>
          <a:lstStyle/>
          <a:p>
            <a:pPr algn="just"/>
            <a:r>
              <a:rPr lang="pt-BR" sz="2800" dirty="0" smtClean="0"/>
              <a:t>O campo de atuação do psicopedagogo refere-se não só ao espaço físico que se dá esse trabalho, mas o lugar desse campo de atividade e o modo de abordar o seu objetivo de estudo, pode assumir características específicas, a depender da modalidade: clínica, preventiva e teórica, uma articulando-se às outras. O trabalho clínico não deixa de ser preventivo, uma vez que, ao tratar alguns transtornos de aprendizagem, pode evitar o aparecimento de outros. O trabalho preventivo, é sempre clínico, levando em conta a singularidade de cada processo. Essas duas formas de atuação, não deixam de resultar um trabalho teórico. </a:t>
            </a:r>
            <a:endParaRPr lang="pt-BR" sz="2800"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07504" y="384048"/>
            <a:ext cx="8568952" cy="6285312"/>
          </a:xfrm>
        </p:spPr>
        <p:txBody>
          <a:bodyPr>
            <a:normAutofit/>
          </a:bodyPr>
          <a:lstStyle/>
          <a:p>
            <a:pPr algn="just"/>
            <a:r>
              <a:rPr lang="pt-BR" dirty="0" smtClean="0"/>
              <a:t>Tanto na prática preventiva como na clínica, o profissional procede sempre embasado no referencial teórico adotado. Segundo Lino Macedo, o psicopedagogo, no Brasil, ocupa-se das seguintes atividades:</a:t>
            </a:r>
            <a:r>
              <a:rPr lang="pt-BR" i="1" dirty="0" smtClean="0"/>
              <a:t> orientação de estudos, apropriação dos conteúdos escolares, desenvolvimento do raciocínio, atendimento de crianças.</a:t>
            </a:r>
          </a:p>
          <a:p>
            <a:pPr algn="just">
              <a:buNone/>
            </a:pPr>
            <a:endParaRPr lang="pt-BR" dirty="0" smtClean="0"/>
          </a:p>
          <a:p>
            <a:pPr algn="just"/>
            <a:r>
              <a:rPr lang="pt-BR" dirty="0" smtClean="0"/>
              <a:t>Segundo ele, essas quatro atividades não são excludentes entre si e nem em relação a outras. O atendimento psicopedagógico está sempre relacionado com o trabalho escolar, ainda que com ele não esteja diretamente comprometido</a:t>
            </a:r>
            <a:endParaRPr lang="pt-BR"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2792" y="188640"/>
            <a:ext cx="7467600" cy="634082"/>
          </a:xfrm>
        </p:spPr>
        <p:txBody>
          <a:bodyPr/>
          <a:lstStyle/>
          <a:p>
            <a:pPr algn="ctr"/>
            <a:r>
              <a:rPr lang="pt-BR" dirty="0" smtClean="0">
                <a:solidFill>
                  <a:schemeClr val="tx1"/>
                </a:solidFill>
              </a:rPr>
              <a:t>Epistemologia genética</a:t>
            </a:r>
            <a:endParaRPr lang="pt-BR" dirty="0">
              <a:solidFill>
                <a:schemeClr val="tx1"/>
              </a:solidFill>
            </a:endParaRPr>
          </a:p>
        </p:txBody>
      </p:sp>
      <p:pic>
        <p:nvPicPr>
          <p:cNvPr id="28674" name="Picture 2" descr="C:\Documents and Settings\Tiago\Desktop\imgres.jpg"/>
          <p:cNvPicPr>
            <a:picLocks noChangeAspect="1" noChangeArrowheads="1"/>
          </p:cNvPicPr>
          <p:nvPr/>
        </p:nvPicPr>
        <p:blipFill>
          <a:blip r:embed="rId2" cstate="print"/>
          <a:srcRect/>
          <a:stretch>
            <a:fillRect/>
          </a:stretch>
        </p:blipFill>
        <p:spPr bwMode="auto">
          <a:xfrm>
            <a:off x="539552" y="1052736"/>
            <a:ext cx="8208912" cy="5805264"/>
          </a:xfrm>
          <a:prstGeom prst="rect">
            <a:avLst/>
          </a:prstGeom>
          <a:noFill/>
        </p:spPr>
      </p:pic>
      <p:sp>
        <p:nvSpPr>
          <p:cNvPr id="5" name="Retângulo 4"/>
          <p:cNvSpPr/>
          <p:nvPr/>
        </p:nvSpPr>
        <p:spPr>
          <a:xfrm>
            <a:off x="6660232" y="6165304"/>
            <a:ext cx="1604927" cy="369332"/>
          </a:xfrm>
          <a:prstGeom prst="rect">
            <a:avLst/>
          </a:prstGeom>
        </p:spPr>
        <p:txBody>
          <a:bodyPr wrap="none">
            <a:spAutoFit/>
          </a:bodyPr>
          <a:lstStyle/>
          <a:p>
            <a:r>
              <a:rPr lang="pt-BR" b="1" dirty="0"/>
              <a:t>Jean Piaget</a:t>
            </a:r>
            <a:endParaRPr lang="pt-BR"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Tiago\Desktop\imgres.jpg"/>
          <p:cNvPicPr>
            <a:picLocks noChangeAspect="1" noChangeArrowheads="1"/>
          </p:cNvPicPr>
          <p:nvPr/>
        </p:nvPicPr>
        <p:blipFill>
          <a:blip r:embed="rId2" cstate="print"/>
          <a:srcRect/>
          <a:stretch>
            <a:fillRect/>
          </a:stretch>
        </p:blipFill>
        <p:spPr bwMode="auto">
          <a:xfrm>
            <a:off x="0" y="2880319"/>
            <a:ext cx="9144000" cy="4149081"/>
          </a:xfrm>
          <a:prstGeom prst="rect">
            <a:avLst/>
          </a:prstGeom>
          <a:noFill/>
        </p:spPr>
      </p:pic>
      <p:sp>
        <p:nvSpPr>
          <p:cNvPr id="2" name="Título 1"/>
          <p:cNvSpPr>
            <a:spLocks noGrp="1"/>
          </p:cNvSpPr>
          <p:nvPr>
            <p:ph type="title"/>
          </p:nvPr>
        </p:nvSpPr>
        <p:spPr>
          <a:xfrm>
            <a:off x="457200" y="274638"/>
            <a:ext cx="7467600" cy="634082"/>
          </a:xfrm>
        </p:spPr>
        <p:txBody>
          <a:bodyPr/>
          <a:lstStyle/>
          <a:p>
            <a:pPr algn="ctr"/>
            <a:r>
              <a:rPr lang="pt-BR" dirty="0" smtClean="0">
                <a:solidFill>
                  <a:schemeClr val="tx1"/>
                </a:solidFill>
              </a:rPr>
              <a:t>Estrutura e aprendizagem</a:t>
            </a:r>
            <a:endParaRPr lang="pt-BR" dirty="0">
              <a:solidFill>
                <a:schemeClr val="tx1"/>
              </a:solidFill>
            </a:endParaRPr>
          </a:p>
        </p:txBody>
      </p:sp>
      <p:sp>
        <p:nvSpPr>
          <p:cNvPr id="3" name="Espaço Reservado para Conteúdo 2"/>
          <p:cNvSpPr>
            <a:spLocks noGrp="1"/>
          </p:cNvSpPr>
          <p:nvPr>
            <p:ph sz="quarter" idx="1"/>
          </p:nvPr>
        </p:nvSpPr>
        <p:spPr>
          <a:xfrm>
            <a:off x="323528" y="1456184"/>
            <a:ext cx="7467600" cy="388640"/>
          </a:xfrm>
        </p:spPr>
        <p:txBody>
          <a:bodyPr>
            <a:normAutofit fontScale="92500" lnSpcReduction="20000"/>
          </a:bodyPr>
          <a:lstStyle/>
          <a:p>
            <a:r>
              <a:rPr lang="pt-BR" dirty="0" smtClean="0"/>
              <a:t>Sua teoria depende de 4 elementos:</a:t>
            </a:r>
            <a:endParaRPr lang="pt-BR" dirty="0"/>
          </a:p>
        </p:txBody>
      </p:sp>
      <p:sp>
        <p:nvSpPr>
          <p:cNvPr id="4" name="Espaço Reservado para Conteúdo 2"/>
          <p:cNvSpPr txBox="1">
            <a:spLocks/>
          </p:cNvSpPr>
          <p:nvPr/>
        </p:nvSpPr>
        <p:spPr>
          <a:xfrm>
            <a:off x="395536" y="1772816"/>
            <a:ext cx="7467600" cy="453650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ângulo 4"/>
          <p:cNvSpPr/>
          <p:nvPr/>
        </p:nvSpPr>
        <p:spPr>
          <a:xfrm>
            <a:off x="395536" y="2264673"/>
            <a:ext cx="7344816" cy="2677656"/>
          </a:xfrm>
          <a:prstGeom prst="rect">
            <a:avLst/>
          </a:prstGeom>
        </p:spPr>
        <p:txBody>
          <a:bodyPr wrap="square">
            <a:spAutoFit/>
          </a:bodyPr>
          <a:lstStyle/>
          <a:p>
            <a:pPr marL="342900" indent="-342900">
              <a:buFont typeface="+mj-lt"/>
              <a:buAutoNum type="arabicPeriod"/>
            </a:pPr>
            <a:r>
              <a:rPr lang="pt-BR" sz="2400" dirty="0"/>
              <a:t>Maturação do sistema nervoso central</a:t>
            </a:r>
            <a:br>
              <a:rPr lang="pt-BR" sz="2400" dirty="0"/>
            </a:br>
            <a:endParaRPr lang="pt-BR" sz="2400" dirty="0"/>
          </a:p>
          <a:p>
            <a:pPr marL="342900" indent="-342900">
              <a:buFont typeface="+mj-lt"/>
              <a:buAutoNum type="arabicPeriod"/>
            </a:pPr>
            <a:r>
              <a:rPr lang="pt-BR" sz="2400" dirty="0" smtClean="0"/>
              <a:t>Experiências </a:t>
            </a:r>
            <a:r>
              <a:rPr lang="pt-BR" sz="2400" dirty="0"/>
              <a:t>físicas e </a:t>
            </a:r>
            <a:r>
              <a:rPr lang="pt-BR" sz="2400" dirty="0" err="1"/>
              <a:t>lógico-matemáticas</a:t>
            </a:r>
            <a:r>
              <a:rPr lang="pt-BR" sz="2400" dirty="0"/>
              <a:t/>
            </a:r>
            <a:br>
              <a:rPr lang="pt-BR" sz="2400" dirty="0"/>
            </a:br>
            <a:endParaRPr lang="pt-BR" sz="2400" dirty="0"/>
          </a:p>
          <a:p>
            <a:pPr marL="342900" indent="-342900">
              <a:buFont typeface="+mj-lt"/>
              <a:buAutoNum type="arabicPeriod"/>
            </a:pPr>
            <a:r>
              <a:rPr lang="pt-BR" sz="2400" dirty="0" smtClean="0"/>
              <a:t>Transmissão </a:t>
            </a:r>
            <a:r>
              <a:rPr lang="pt-BR" sz="2400" dirty="0"/>
              <a:t>social</a:t>
            </a:r>
            <a:br>
              <a:rPr lang="pt-BR" sz="2400" dirty="0"/>
            </a:br>
            <a:endParaRPr lang="pt-BR" sz="2400" dirty="0"/>
          </a:p>
          <a:p>
            <a:pPr marL="342900" indent="-342900">
              <a:buFont typeface="+mj-lt"/>
              <a:buAutoNum type="arabicPeriod"/>
            </a:pPr>
            <a:r>
              <a:rPr lang="pt-BR" sz="2400" dirty="0" err="1" smtClean="0"/>
              <a:t>Equilibração</a:t>
            </a:r>
            <a:r>
              <a:rPr lang="pt-BR" sz="2400" dirty="0" smtClean="0"/>
              <a:t> </a:t>
            </a:r>
            <a:r>
              <a:rPr lang="pt-BR" sz="2400" dirty="0"/>
              <a:t>das estruturas cognitivas</a:t>
            </a: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dirty="0" smtClean="0">
                <a:solidFill>
                  <a:schemeClr val="tx1"/>
                </a:solidFill>
              </a:rPr>
              <a:t>Estágios do Desenvolvimento</a:t>
            </a:r>
            <a:endParaRPr lang="pt-BR" dirty="0">
              <a:solidFill>
                <a:schemeClr val="tx1"/>
              </a:solidFill>
            </a:endParaRPr>
          </a:p>
        </p:txBody>
      </p:sp>
      <p:sp>
        <p:nvSpPr>
          <p:cNvPr id="3" name="Espaço Reservado para Conteúdo 2"/>
          <p:cNvSpPr>
            <a:spLocks noGrp="1"/>
          </p:cNvSpPr>
          <p:nvPr>
            <p:ph sz="quarter" idx="1"/>
          </p:nvPr>
        </p:nvSpPr>
        <p:spPr>
          <a:xfrm>
            <a:off x="288032" y="1600200"/>
            <a:ext cx="8604448" cy="4873752"/>
          </a:xfrm>
        </p:spPr>
        <p:txBody>
          <a:bodyPr/>
          <a:lstStyle/>
          <a:p>
            <a:pPr marL="457200" indent="-457200">
              <a:buFont typeface="+mj-lt"/>
              <a:buAutoNum type="arabicPeriod"/>
            </a:pPr>
            <a:r>
              <a:rPr lang="pt-BR" dirty="0" smtClean="0"/>
              <a:t>De 0 a 1 ½ ou 2 anos: Sensório-motor</a:t>
            </a:r>
          </a:p>
          <a:p>
            <a:pPr marL="457200" indent="-457200">
              <a:buFont typeface="+mj-lt"/>
              <a:buAutoNum type="arabicPeriod"/>
            </a:pPr>
            <a:r>
              <a:rPr lang="pt-BR" dirty="0" smtClean="0"/>
              <a:t>De 1 ½ ou 2 anos até 6 ou 7 anos: Pré-operatório</a:t>
            </a:r>
          </a:p>
          <a:p>
            <a:pPr marL="457200" indent="-457200">
              <a:buFont typeface="+mj-lt"/>
              <a:buAutoNum type="arabicPeriod"/>
            </a:pPr>
            <a:r>
              <a:rPr lang="pt-BR" dirty="0" smtClean="0"/>
              <a:t>De 7 ou 8 anos até 11 ou 12 anos: Operatório concreto</a:t>
            </a:r>
          </a:p>
          <a:p>
            <a:pPr marL="457200" indent="-457200">
              <a:buFont typeface="+mj-lt"/>
              <a:buAutoNum type="arabicPeriod"/>
            </a:pPr>
            <a:r>
              <a:rPr lang="pt-BR" dirty="0" smtClean="0"/>
              <a:t>De 11 ou 12 anos em diante: Operatório formal</a:t>
            </a:r>
            <a:endParaRPr lang="pt-BR" dirty="0"/>
          </a:p>
        </p:txBody>
      </p:sp>
      <p:pic>
        <p:nvPicPr>
          <p:cNvPr id="30722" name="Picture 2" descr="C:\Documents and Settings\Tiago\Desktop\imgres.jpg"/>
          <p:cNvPicPr>
            <a:picLocks noChangeAspect="1" noChangeArrowheads="1"/>
          </p:cNvPicPr>
          <p:nvPr/>
        </p:nvPicPr>
        <p:blipFill>
          <a:blip r:embed="rId2" cstate="print"/>
          <a:srcRect/>
          <a:stretch>
            <a:fillRect/>
          </a:stretch>
        </p:blipFill>
        <p:spPr bwMode="auto">
          <a:xfrm>
            <a:off x="3923928" y="3430419"/>
            <a:ext cx="4896544" cy="3427581"/>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7467600" cy="562074"/>
          </a:xfrm>
        </p:spPr>
        <p:txBody>
          <a:bodyPr>
            <a:normAutofit fontScale="90000"/>
          </a:bodyPr>
          <a:lstStyle/>
          <a:p>
            <a:pPr algn="ctr"/>
            <a:r>
              <a:rPr lang="pt-BR" b="1" dirty="0" smtClean="0">
                <a:solidFill>
                  <a:schemeClr val="tx1"/>
                </a:solidFill>
              </a:rPr>
              <a:t>A PSICOPEDAGOGIA NO BRASIL</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251520" y="836712"/>
            <a:ext cx="8424936" cy="5637240"/>
          </a:xfrm>
        </p:spPr>
        <p:txBody>
          <a:bodyPr>
            <a:normAutofit/>
          </a:bodyPr>
          <a:lstStyle/>
          <a:p>
            <a:pPr algn="just"/>
            <a:r>
              <a:rPr lang="pt-BR" dirty="0" smtClean="0"/>
              <a:t>A Psicopedagogia nasceu de uma necessidade: contribuir na busca de soluções para a difícil questão do problema de aprendizagem. Enquanto prática clínica, tem-se transformado em campo de estudos para investigadores interessados no processo de construção do conhecimento e nas dificuldades que se apresentam nessa construção. Como prática preventiva, busca construir uma relação saudável com o conhecimento, de modo a facilitar a sua construção. No momento, a validade da Psicopedagogia, como um corpo teórico organizado, não lhe assegura a qualidade de saber científico, devendo-se fazer realmente ainda muito no sentido de ela sair da esfera da empiria e poder vir a estruturar-se como tal.</a:t>
            </a:r>
          </a:p>
          <a:p>
            <a:pPr algn="just"/>
            <a:endParaRPr lang="pt-BR"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dirty="0" smtClean="0">
                <a:solidFill>
                  <a:schemeClr val="tx1"/>
                </a:solidFill>
              </a:rPr>
              <a:t>Provas operatórias de </a:t>
            </a:r>
            <a:r>
              <a:rPr lang="pt-BR" dirty="0" err="1" smtClean="0">
                <a:solidFill>
                  <a:schemeClr val="tx1"/>
                </a:solidFill>
              </a:rPr>
              <a:t>piaget</a:t>
            </a:r>
            <a:endParaRPr lang="pt-BR" dirty="0">
              <a:solidFill>
                <a:schemeClr val="tx1"/>
              </a:solidFill>
            </a:endParaRPr>
          </a:p>
        </p:txBody>
      </p:sp>
      <p:sp>
        <p:nvSpPr>
          <p:cNvPr id="3" name="Espaço Reservado para Conteúdo 2"/>
          <p:cNvSpPr>
            <a:spLocks noGrp="1"/>
          </p:cNvSpPr>
          <p:nvPr>
            <p:ph sz="quarter" idx="1"/>
          </p:nvPr>
        </p:nvSpPr>
        <p:spPr>
          <a:xfrm>
            <a:off x="704800" y="1888232"/>
            <a:ext cx="7467600" cy="3196952"/>
          </a:xfrm>
        </p:spPr>
        <p:txBody>
          <a:bodyPr>
            <a:normAutofit/>
          </a:bodyPr>
          <a:lstStyle/>
          <a:p>
            <a:r>
              <a:rPr lang="pt-BR" dirty="0" smtClean="0"/>
              <a:t>O DESENHO DO PAR EDUCATIVO</a:t>
            </a:r>
          </a:p>
          <a:p>
            <a:endParaRPr lang="pt-BR" dirty="0" smtClean="0"/>
          </a:p>
          <a:p>
            <a:r>
              <a:rPr lang="pt-BR" dirty="0" smtClean="0"/>
              <a:t>Ver texto – Par Educativo</a:t>
            </a:r>
            <a:endParaRPr lang="pt-BR"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52736"/>
            <a:ext cx="8424936" cy="562074"/>
          </a:xfrm>
        </p:spPr>
        <p:txBody>
          <a:bodyPr>
            <a:normAutofit fontScale="90000"/>
          </a:bodyPr>
          <a:lstStyle/>
          <a:p>
            <a:pPr algn="ctr"/>
            <a:r>
              <a:rPr lang="pt-BR" sz="2200" b="1" dirty="0" smtClean="0"/>
              <a:t>SISTEMA DE AVALIAÇÃO EM</a:t>
            </a:r>
            <a:r>
              <a:rPr lang="pt-BR" sz="2200" dirty="0" smtClean="0"/>
              <a:t/>
            </a:r>
            <a:br>
              <a:rPr lang="pt-BR" sz="2200" dirty="0" smtClean="0"/>
            </a:br>
            <a:r>
              <a:rPr lang="pt-BR" sz="2200" b="1" dirty="0" smtClean="0"/>
              <a:t> </a:t>
            </a:r>
            <a:r>
              <a:rPr lang="pt-BR" sz="2200" dirty="0" smtClean="0"/>
              <a:t/>
            </a:r>
            <a:br>
              <a:rPr lang="pt-BR" sz="2200" dirty="0" smtClean="0"/>
            </a:br>
            <a:r>
              <a:rPr lang="pt-BR" sz="2200" b="1" dirty="0" smtClean="0"/>
              <a:t>PSICOMOTRICIDADE </a:t>
            </a:r>
            <a:r>
              <a:rPr lang="pt-BR" dirty="0" smtClean="0"/>
              <a:t/>
            </a:r>
            <a:br>
              <a:rPr lang="pt-BR" dirty="0" smtClean="0"/>
            </a:br>
            <a:endParaRPr lang="pt-BR" dirty="0"/>
          </a:p>
        </p:txBody>
      </p:sp>
      <p:pic>
        <p:nvPicPr>
          <p:cNvPr id="2050" name="Picture 2" descr="C:\Documents and Settings\Tiago\Desktop\1.jpg"/>
          <p:cNvPicPr>
            <a:picLocks noChangeAspect="1" noChangeArrowheads="1"/>
          </p:cNvPicPr>
          <p:nvPr/>
        </p:nvPicPr>
        <p:blipFill>
          <a:blip r:embed="rId2" cstate="print"/>
          <a:srcRect/>
          <a:stretch>
            <a:fillRect/>
          </a:stretch>
        </p:blipFill>
        <p:spPr bwMode="auto">
          <a:xfrm>
            <a:off x="395536" y="1268760"/>
            <a:ext cx="8352928" cy="5472608"/>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8654"/>
            <a:ext cx="8003232" cy="418058"/>
          </a:xfrm>
        </p:spPr>
        <p:txBody>
          <a:bodyPr>
            <a:normAutofit fontScale="90000"/>
          </a:bodyPr>
          <a:lstStyle/>
          <a:p>
            <a:r>
              <a:rPr lang="pt-BR" sz="1600" b="1" dirty="0" smtClean="0">
                <a:solidFill>
                  <a:schemeClr val="tx1"/>
                </a:solidFill>
              </a:rPr>
              <a:t>SISTEMA DE AVALIAÇÃO PSICOMOTORA (6 A 11 ANOS)</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251520" y="620688"/>
            <a:ext cx="3322712" cy="864096"/>
          </a:xfrm>
        </p:spPr>
        <p:txBody>
          <a:bodyPr>
            <a:normAutofit fontScale="85000" lnSpcReduction="20000"/>
          </a:bodyPr>
          <a:lstStyle/>
          <a:p>
            <a:r>
              <a:rPr lang="pt-BR" sz="1400" b="1" dirty="0" smtClean="0"/>
              <a:t>1ª Parte desenho acromático</a:t>
            </a:r>
            <a:endParaRPr lang="pt-BR" sz="1400" dirty="0" smtClean="0"/>
          </a:p>
          <a:p>
            <a:pPr>
              <a:buNone/>
            </a:pPr>
            <a:endParaRPr lang="pt-BR" sz="1400" dirty="0" smtClean="0"/>
          </a:p>
          <a:p>
            <a:r>
              <a:rPr lang="pt-BR" sz="1400" b="1" dirty="0" smtClean="0"/>
              <a:t>Teste da Figura Humana (acromático)</a:t>
            </a:r>
            <a:endParaRPr lang="pt-BR" sz="1400" dirty="0" smtClean="0"/>
          </a:p>
          <a:p>
            <a:endParaRPr lang="pt-BR" dirty="0"/>
          </a:p>
        </p:txBody>
      </p:sp>
      <p:sp>
        <p:nvSpPr>
          <p:cNvPr id="6" name="Espaço Reservado para Conteúdo 2"/>
          <p:cNvSpPr txBox="1">
            <a:spLocks/>
          </p:cNvSpPr>
          <p:nvPr/>
        </p:nvSpPr>
        <p:spPr>
          <a:xfrm>
            <a:off x="323528" y="1844824"/>
            <a:ext cx="4464496" cy="5040560"/>
          </a:xfrm>
          <a:prstGeom prst="rect">
            <a:avLst/>
          </a:prstGeom>
        </p:spPr>
        <p:txBody>
          <a:bodyPr vert="horz">
            <a:normAutofit fontScale="85000" lnSpcReduction="20000"/>
          </a:bodyPr>
          <a:lstStyle/>
          <a:p>
            <a:r>
              <a:rPr lang="pt-BR" sz="1400" dirty="0"/>
              <a:t>Pode-se avaliar coletivamente ou individualmente. Entrega-se a criança 1 lápis jumbo sextavado, colocado no centro da carteira e uma folha em branco, na posição vertical, na qual ele possa desenhar uma figura humana sem limite de tempo.</a:t>
            </a:r>
          </a:p>
          <a:p>
            <a:r>
              <a:rPr lang="pt-BR" sz="1400" dirty="0"/>
              <a:t> </a:t>
            </a:r>
          </a:p>
          <a:p>
            <a:r>
              <a:rPr lang="pt-BR" sz="1400" dirty="0"/>
              <a:t>Ordene: “desenhe nesta folha usando o lápis preto, uma figura humana”. Faça da melhor maneira que puder </a:t>
            </a:r>
            <a:r>
              <a:rPr lang="pt-BR" sz="1400" b="1" dirty="0"/>
              <a:t>(Elogie nesta hora, incentivando).</a:t>
            </a:r>
            <a:endParaRPr lang="pt-BR" sz="1400" dirty="0"/>
          </a:p>
          <a:p>
            <a:r>
              <a:rPr lang="pt-BR" sz="1400" dirty="0"/>
              <a:t> </a:t>
            </a:r>
          </a:p>
          <a:p>
            <a:r>
              <a:rPr lang="pt-BR" sz="1400" dirty="0"/>
              <a:t>Ao termino do desenho, a (o) professora (o) deverá perguntar e anotar num papel a parte, que tipo de figura a criança desenhou (homem ou mulher). Em seguida, no mesmo papel, solicitar que desenhe a figura oposta a do desenho (homem ou mulher).</a:t>
            </a:r>
          </a:p>
          <a:p>
            <a:r>
              <a:rPr lang="pt-BR" sz="1400" dirty="0"/>
              <a:t> </a:t>
            </a:r>
          </a:p>
          <a:p>
            <a:r>
              <a:rPr lang="pt-BR" sz="1400" dirty="0"/>
              <a:t>Não levar em conta o valor estético do desenho.</a:t>
            </a:r>
          </a:p>
          <a:p>
            <a:r>
              <a:rPr lang="pt-BR" sz="1400" dirty="0"/>
              <a:t> </a:t>
            </a:r>
          </a:p>
          <a:p>
            <a:r>
              <a:rPr lang="pt-BR" sz="1400" b="1" dirty="0"/>
              <a:t>A Avaliação é feita por meio de pontos. Cada elemento encontrado (desenhado) da o valor de um ponto.</a:t>
            </a:r>
            <a:endParaRPr lang="pt-BR" sz="1400" dirty="0"/>
          </a:p>
          <a:p>
            <a:r>
              <a:rPr lang="pt-BR" sz="1400" b="1" dirty="0"/>
              <a:t> </a:t>
            </a:r>
            <a:endParaRPr lang="pt-BR" sz="1400" dirty="0"/>
          </a:p>
          <a:p>
            <a:r>
              <a:rPr lang="pt-BR" sz="1400" b="1" dirty="0"/>
              <a:t>Material:</a:t>
            </a:r>
            <a:endParaRPr lang="pt-BR" sz="1400" dirty="0"/>
          </a:p>
          <a:p>
            <a:pPr lvl="0"/>
            <a:r>
              <a:rPr lang="pt-BR" sz="1400" dirty="0"/>
              <a:t>Um lápis jumbo sextavado</a:t>
            </a:r>
          </a:p>
          <a:p>
            <a:pPr lvl="0"/>
            <a:r>
              <a:rPr lang="pt-BR" sz="1400" dirty="0"/>
              <a:t>2 folhas </a:t>
            </a:r>
            <a:r>
              <a:rPr lang="pt-BR" sz="1400" dirty="0" err="1"/>
              <a:t>sulfites</a:t>
            </a:r>
            <a:endParaRPr lang="pt-BR" sz="1400" dirty="0"/>
          </a:p>
          <a:p>
            <a:pPr lvl="0"/>
            <a:r>
              <a:rPr lang="pt-BR" sz="1400" dirty="0"/>
              <a:t>Papel carbono</a:t>
            </a:r>
          </a:p>
          <a:p>
            <a:r>
              <a:rPr lang="pt-BR" sz="1400" dirty="0"/>
              <a:t> </a:t>
            </a:r>
          </a:p>
          <a:p>
            <a:r>
              <a:rPr lang="pt-BR" sz="1400" b="1" dirty="0"/>
              <a:t>Atenção:</a:t>
            </a:r>
            <a:endParaRPr lang="pt-BR" sz="1400" dirty="0"/>
          </a:p>
          <a:p>
            <a:pPr lvl="0"/>
            <a:r>
              <a:rPr lang="pt-BR" sz="1400" dirty="0"/>
              <a:t>A criança não poderá usar borracha;</a:t>
            </a:r>
          </a:p>
          <a:p>
            <a:pPr lvl="0"/>
            <a:r>
              <a:rPr lang="pt-BR" sz="1400" dirty="0"/>
              <a:t>A professora colocará no alto da folha o nome da criança, ano de nascimento, idade em meses, exemplo (5 anos e 3 meses);</a:t>
            </a:r>
          </a:p>
          <a:p>
            <a:pPr lvl="0"/>
            <a:r>
              <a:rPr lang="pt-BR" sz="1400" dirty="0"/>
              <a:t>Colocar a data da atividade exemplo (17/04/2011).</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5" name="Picture 3" descr="C:\Documents and Settings\Tiago\Desktop\2.jpg"/>
          <p:cNvPicPr>
            <a:picLocks noChangeAspect="1" noChangeArrowheads="1"/>
          </p:cNvPicPr>
          <p:nvPr/>
        </p:nvPicPr>
        <p:blipFill>
          <a:blip r:embed="rId2" cstate="print"/>
          <a:srcRect/>
          <a:stretch>
            <a:fillRect/>
          </a:stretch>
        </p:blipFill>
        <p:spPr bwMode="auto">
          <a:xfrm>
            <a:off x="4788024" y="1916832"/>
            <a:ext cx="3941510" cy="2952328"/>
          </a:xfrm>
          <a:prstGeom prst="rect">
            <a:avLst/>
          </a:prstGeom>
          <a:noFill/>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7467600" cy="346050"/>
          </a:xfrm>
        </p:spPr>
        <p:txBody>
          <a:bodyPr>
            <a:normAutofit fontScale="90000"/>
          </a:bodyPr>
          <a:lstStyle/>
          <a:p>
            <a:r>
              <a:rPr lang="pt-BR" b="1" dirty="0" smtClean="0">
                <a:solidFill>
                  <a:schemeClr val="tx1"/>
                </a:solidFill>
              </a:rPr>
              <a:t>2ª  Parte desenho cromático</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457200" y="836712"/>
            <a:ext cx="3754760" cy="5637240"/>
          </a:xfrm>
        </p:spPr>
        <p:txBody>
          <a:bodyPr>
            <a:normAutofit fontScale="55000" lnSpcReduction="20000"/>
          </a:bodyPr>
          <a:lstStyle/>
          <a:p>
            <a:r>
              <a:rPr lang="pt-BR" dirty="0" smtClean="0"/>
              <a:t>Pode-se avaliar coletivamente ou individualmente. Entrega-se a criança </a:t>
            </a:r>
            <a:r>
              <a:rPr lang="pt-BR" b="1" dirty="0" smtClean="0"/>
              <a:t>1 lápis</a:t>
            </a:r>
            <a:r>
              <a:rPr lang="pt-BR" dirty="0" smtClean="0"/>
              <a:t> </a:t>
            </a:r>
            <a:r>
              <a:rPr lang="pt-BR" b="1" dirty="0" smtClean="0"/>
              <a:t>jumbo sextavado</a:t>
            </a:r>
            <a:r>
              <a:rPr lang="pt-BR" dirty="0" smtClean="0"/>
              <a:t>, colocado no centro da carteira e uma folha em branco, na posição vertical, na qual ele possa desenhar uma figura humana sem limite de tempo. </a:t>
            </a:r>
          </a:p>
          <a:p>
            <a:endParaRPr lang="pt-BR" dirty="0" smtClean="0"/>
          </a:p>
          <a:p>
            <a:r>
              <a:rPr lang="pt-BR" dirty="0" smtClean="0"/>
              <a:t>Ordene: “desenhe nesta folha usando o lápis preto, uma figura humana. Faça da melhor maneira que puder </a:t>
            </a:r>
            <a:r>
              <a:rPr lang="pt-BR" b="1" dirty="0" smtClean="0"/>
              <a:t>(Elogie nesta hora, incentivando).</a:t>
            </a:r>
            <a:endParaRPr lang="pt-BR" dirty="0" smtClean="0"/>
          </a:p>
          <a:p>
            <a:r>
              <a:rPr lang="pt-BR" dirty="0" smtClean="0"/>
              <a:t>Pedir para criança pintar.</a:t>
            </a:r>
          </a:p>
          <a:p>
            <a:endParaRPr lang="pt-BR" dirty="0" smtClean="0"/>
          </a:p>
          <a:p>
            <a:r>
              <a:rPr lang="pt-BR" b="1" dirty="0" smtClean="0"/>
              <a:t>Material:</a:t>
            </a:r>
            <a:endParaRPr lang="pt-BR" dirty="0" smtClean="0"/>
          </a:p>
          <a:p>
            <a:pPr lvl="0"/>
            <a:r>
              <a:rPr lang="pt-BR" dirty="0" smtClean="0"/>
              <a:t>Um lápis jumbo sextavado</a:t>
            </a:r>
          </a:p>
          <a:p>
            <a:pPr lvl="0"/>
            <a:r>
              <a:rPr lang="pt-BR" dirty="0" smtClean="0"/>
              <a:t>1 folha </a:t>
            </a:r>
            <a:r>
              <a:rPr lang="pt-BR" dirty="0" err="1" smtClean="0"/>
              <a:t>sulfite</a:t>
            </a:r>
            <a:endParaRPr lang="pt-BR" dirty="0" smtClean="0"/>
          </a:p>
          <a:p>
            <a:pPr lvl="0"/>
            <a:r>
              <a:rPr lang="pt-BR" dirty="0" smtClean="0"/>
              <a:t>Lápis de cor (12 cores)</a:t>
            </a:r>
          </a:p>
          <a:p>
            <a:pPr>
              <a:buNone/>
            </a:pPr>
            <a:endParaRPr lang="pt-BR" dirty="0" smtClean="0"/>
          </a:p>
          <a:p>
            <a:r>
              <a:rPr lang="pt-BR" b="1" dirty="0" smtClean="0"/>
              <a:t>Atenção:</a:t>
            </a:r>
            <a:endParaRPr lang="pt-BR" dirty="0" smtClean="0"/>
          </a:p>
          <a:p>
            <a:pPr lvl="0"/>
            <a:r>
              <a:rPr lang="pt-BR" dirty="0" smtClean="0"/>
              <a:t>A criança não poderá usar borracha;</a:t>
            </a:r>
          </a:p>
          <a:p>
            <a:pPr lvl="0"/>
            <a:r>
              <a:rPr lang="pt-BR" dirty="0" smtClean="0"/>
              <a:t>A professora colocará no alto da folha o nome da criança, ano de nascimento, idade em meses, exemplo (5 anos e 3 meses);</a:t>
            </a:r>
          </a:p>
          <a:p>
            <a:pPr lvl="0"/>
            <a:r>
              <a:rPr lang="pt-BR" dirty="0" smtClean="0"/>
              <a:t>Colocar a data da atividade exemplo (17/04/2011).</a:t>
            </a:r>
          </a:p>
          <a:p>
            <a:pPr>
              <a:buNone/>
            </a:pPr>
            <a:r>
              <a:rPr lang="pt-BR" b="1" dirty="0" smtClean="0"/>
              <a:t> </a:t>
            </a:r>
            <a:endParaRPr lang="pt-BR" dirty="0" smtClean="0"/>
          </a:p>
          <a:p>
            <a:endParaRPr lang="pt-BR" dirty="0"/>
          </a:p>
        </p:txBody>
      </p:sp>
      <p:pic>
        <p:nvPicPr>
          <p:cNvPr id="7169" name="Picture 1" descr="C:\Documents and Settings\Tiago\Desktop\3.jpg"/>
          <p:cNvPicPr>
            <a:picLocks noChangeAspect="1" noChangeArrowheads="1"/>
          </p:cNvPicPr>
          <p:nvPr/>
        </p:nvPicPr>
        <p:blipFill>
          <a:blip r:embed="rId2" cstate="print"/>
          <a:srcRect/>
          <a:stretch>
            <a:fillRect/>
          </a:stretch>
        </p:blipFill>
        <p:spPr bwMode="auto">
          <a:xfrm>
            <a:off x="6660232" y="565026"/>
            <a:ext cx="2016224" cy="3007990"/>
          </a:xfrm>
          <a:prstGeom prst="rect">
            <a:avLst/>
          </a:prstGeom>
          <a:noFill/>
        </p:spPr>
      </p:pic>
      <p:sp>
        <p:nvSpPr>
          <p:cNvPr id="4" name="Espaço Reservado para Conteúdo 2"/>
          <p:cNvSpPr txBox="1">
            <a:spLocks/>
          </p:cNvSpPr>
          <p:nvPr/>
        </p:nvSpPr>
        <p:spPr>
          <a:xfrm>
            <a:off x="4572000" y="1124744"/>
            <a:ext cx="3744416" cy="3888432"/>
          </a:xfrm>
          <a:prstGeom prst="rect">
            <a:avLst/>
          </a:prstGeom>
        </p:spPr>
        <p:txBody>
          <a:bodyPr vert="horz">
            <a:normAutofit/>
          </a:bodyPr>
          <a:lstStyle/>
          <a:p>
            <a:r>
              <a:rPr lang="pt-BR" sz="1200" b="1" dirty="0" smtClean="0"/>
              <a:t>Contagem de pontos</a:t>
            </a:r>
            <a:endParaRPr lang="pt-BR" sz="1200" dirty="0" smtClean="0"/>
          </a:p>
          <a:p>
            <a:r>
              <a:rPr lang="pt-BR" sz="1200" b="1" dirty="0" smtClean="0"/>
              <a:t> </a:t>
            </a:r>
            <a:endParaRPr lang="pt-BR" sz="1200" dirty="0" smtClean="0"/>
          </a:p>
          <a:p>
            <a:pPr lvl="0"/>
            <a:r>
              <a:rPr lang="pt-BR" sz="1200" dirty="0" smtClean="0"/>
              <a:t>1 - Cabeça presente</a:t>
            </a:r>
          </a:p>
          <a:p>
            <a:pPr lvl="0"/>
            <a:r>
              <a:rPr lang="pt-BR" sz="1200" dirty="0" smtClean="0"/>
              <a:t>2 - Pernas presente</a:t>
            </a:r>
          </a:p>
          <a:p>
            <a:pPr lvl="0"/>
            <a:r>
              <a:rPr lang="pt-BR" sz="1200" dirty="0" smtClean="0"/>
              <a:t>3 - Braços presentes</a:t>
            </a:r>
          </a:p>
          <a:p>
            <a:pPr lvl="0"/>
            <a:r>
              <a:rPr lang="pt-BR" sz="1200" dirty="0" smtClean="0"/>
              <a:t>4 - Tronco presentes</a:t>
            </a:r>
          </a:p>
          <a:p>
            <a:pPr lvl="0"/>
            <a:r>
              <a:rPr lang="pt-BR" sz="1200" dirty="0" smtClean="0"/>
              <a:t>5 - Braços e pernas ligadas ao tronco</a:t>
            </a:r>
          </a:p>
          <a:p>
            <a:pPr lvl="0"/>
            <a:r>
              <a:rPr lang="pt-BR" sz="1200" dirty="0" smtClean="0"/>
              <a:t>6 - Pescoço</a:t>
            </a:r>
          </a:p>
          <a:p>
            <a:pPr lvl="0"/>
            <a:r>
              <a:rPr lang="pt-BR" sz="1200" dirty="0" smtClean="0"/>
              <a:t>7 - Olhos presentes</a:t>
            </a:r>
          </a:p>
          <a:p>
            <a:pPr lvl="0"/>
            <a:r>
              <a:rPr lang="pt-BR" sz="1200" dirty="0" smtClean="0"/>
              <a:t>8 - Orelhas</a:t>
            </a:r>
          </a:p>
          <a:p>
            <a:pPr lvl="0"/>
            <a:r>
              <a:rPr lang="pt-BR" sz="1200" dirty="0" smtClean="0"/>
              <a:t>9 - Nariz presente</a:t>
            </a:r>
          </a:p>
          <a:p>
            <a:pPr lvl="0"/>
            <a:r>
              <a:rPr lang="pt-BR" sz="1200" dirty="0" smtClean="0"/>
              <a:t>10 - Boca presente</a:t>
            </a:r>
          </a:p>
          <a:p>
            <a:pPr lvl="0"/>
            <a:r>
              <a:rPr lang="pt-BR" sz="1200" dirty="0" smtClean="0"/>
              <a:t>11 - Sobrancelhas</a:t>
            </a:r>
          </a:p>
          <a:p>
            <a:pPr lvl="0"/>
            <a:r>
              <a:rPr lang="pt-BR" sz="1200" dirty="0" smtClean="0"/>
              <a:t> 12 - Cílios</a:t>
            </a:r>
          </a:p>
          <a:p>
            <a:pPr lvl="0"/>
            <a:r>
              <a:rPr lang="pt-BR" sz="1200" dirty="0" smtClean="0"/>
              <a:t> 13 - Representação do cabelo</a:t>
            </a:r>
          </a:p>
          <a:p>
            <a:pPr lvl="0"/>
            <a:r>
              <a:rPr lang="pt-BR" sz="1200" dirty="0" smtClean="0"/>
              <a:t> 14 - Representação de roupas</a:t>
            </a:r>
          </a:p>
          <a:p>
            <a:pPr lvl="0"/>
            <a:r>
              <a:rPr lang="pt-BR" sz="1200" dirty="0" smtClean="0"/>
              <a:t> 15 - Desenho em transparência</a:t>
            </a:r>
          </a:p>
          <a:p>
            <a:pPr lvl="0"/>
            <a:r>
              <a:rPr lang="pt-BR" sz="1200" dirty="0" smtClean="0"/>
              <a:t> 16 - Representação do dedo das mãos</a:t>
            </a:r>
          </a:p>
          <a:p>
            <a:pPr lvl="0"/>
            <a:r>
              <a:rPr lang="pt-BR" sz="1200" dirty="0" smtClean="0"/>
              <a:t> 17 - Representação exata de dedos</a:t>
            </a:r>
          </a:p>
          <a:p>
            <a:pPr lvl="0"/>
            <a:r>
              <a:rPr lang="pt-BR" sz="1200" dirty="0" smtClean="0"/>
              <a:t> 18 - Pés proporcionais em relação ao corpo</a:t>
            </a: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579296" cy="706090"/>
          </a:xfrm>
        </p:spPr>
        <p:txBody>
          <a:bodyPr>
            <a:normAutofit fontScale="90000"/>
          </a:bodyPr>
          <a:lstStyle/>
          <a:p>
            <a:r>
              <a:rPr lang="pt-BR" sz="1800" b="1" dirty="0" smtClean="0">
                <a:solidFill>
                  <a:schemeClr val="tx1"/>
                </a:solidFill>
              </a:rPr>
              <a:t>TESTE DE EMITAÇÃO DE GESTOS - BÈRGÉS LEZINE (6 a 11 ANOS)</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620688"/>
            <a:ext cx="8219256" cy="5853264"/>
          </a:xfrm>
        </p:spPr>
        <p:txBody>
          <a:bodyPr>
            <a:normAutofit fontScale="47500" lnSpcReduction="20000"/>
          </a:bodyPr>
          <a:lstStyle/>
          <a:p>
            <a:r>
              <a:rPr lang="pt-BR" b="1" dirty="0" smtClean="0"/>
              <a:t>Objetivo:</a:t>
            </a:r>
            <a:endParaRPr lang="pt-BR" dirty="0" smtClean="0"/>
          </a:p>
          <a:p>
            <a:pPr>
              <a:buNone/>
            </a:pPr>
            <a:endParaRPr lang="pt-BR" dirty="0" smtClean="0"/>
          </a:p>
          <a:p>
            <a:pPr lvl="0"/>
            <a:r>
              <a:rPr lang="pt-BR" dirty="0" smtClean="0"/>
              <a:t>Avaliar noção de Esquema e Imagem corporal</a:t>
            </a:r>
          </a:p>
          <a:p>
            <a:pPr lvl="0"/>
            <a:r>
              <a:rPr lang="pt-BR" dirty="0" smtClean="0"/>
              <a:t>Identificar e imitar a noção da mão</a:t>
            </a:r>
          </a:p>
          <a:p>
            <a:pPr lvl="0"/>
            <a:r>
              <a:rPr lang="pt-BR" dirty="0" smtClean="0"/>
              <a:t>Capacidade de imitar gestos simples (mãos e dedos)</a:t>
            </a:r>
          </a:p>
          <a:p>
            <a:pPr lvl="0"/>
            <a:r>
              <a:rPr lang="pt-BR" dirty="0" smtClean="0"/>
              <a:t>Noção espacial (meio/ abaixo/ para cima, </a:t>
            </a:r>
            <a:r>
              <a:rPr lang="pt-BR" dirty="0" err="1" smtClean="0"/>
              <a:t>etc</a:t>
            </a:r>
            <a:r>
              <a:rPr lang="pt-BR" dirty="0" smtClean="0"/>
              <a:t>)</a:t>
            </a:r>
          </a:p>
          <a:p>
            <a:pPr lvl="0"/>
            <a:r>
              <a:rPr lang="pt-BR" dirty="0" smtClean="0"/>
              <a:t>Atenção e concentração (persistência para repetir movimentos simples e compreensão de ordens, sob modelo)</a:t>
            </a:r>
          </a:p>
          <a:p>
            <a:pPr>
              <a:buNone/>
            </a:pPr>
            <a:endParaRPr lang="pt-BR" dirty="0" smtClean="0"/>
          </a:p>
          <a:p>
            <a:r>
              <a:rPr lang="pt-BR" b="1" dirty="0" smtClean="0"/>
              <a:t>Avaliação:</a:t>
            </a:r>
            <a:endParaRPr lang="pt-BR" dirty="0" smtClean="0"/>
          </a:p>
          <a:p>
            <a:pPr>
              <a:buNone/>
            </a:pPr>
            <a:endParaRPr lang="pt-BR" dirty="0" smtClean="0"/>
          </a:p>
          <a:p>
            <a:pPr lvl="0"/>
            <a:r>
              <a:rPr lang="pt-BR" dirty="0" smtClean="0"/>
              <a:t>Anotar a mão usada espontaneamente (D/E)?</a:t>
            </a:r>
          </a:p>
          <a:p>
            <a:pPr lvl="0"/>
            <a:r>
              <a:rPr lang="pt-BR" dirty="0" smtClean="0"/>
              <a:t>Anotar se usou a mesma mão (D/E) do modelo.</a:t>
            </a:r>
          </a:p>
          <a:p>
            <a:pPr lvl="0"/>
            <a:r>
              <a:rPr lang="pt-BR" dirty="0" smtClean="0"/>
              <a:t>Anotar se rotou, omitiu ou acrescentou número de dedos.</a:t>
            </a:r>
          </a:p>
          <a:p>
            <a:pPr>
              <a:buNone/>
            </a:pPr>
            <a:endParaRPr lang="pt-BR" dirty="0" smtClean="0"/>
          </a:p>
          <a:p>
            <a:r>
              <a:rPr lang="pt-BR" b="1" dirty="0" smtClean="0"/>
              <a:t>Tabela de Pontos:</a:t>
            </a:r>
            <a:endParaRPr lang="pt-BR" dirty="0" smtClean="0"/>
          </a:p>
          <a:p>
            <a:pPr>
              <a:buNone/>
            </a:pPr>
            <a:endParaRPr lang="pt-BR" dirty="0" smtClean="0"/>
          </a:p>
          <a:p>
            <a:r>
              <a:rPr lang="pt-BR" b="1" dirty="0" smtClean="0"/>
              <a:t>Para cada acerto um ponto:</a:t>
            </a:r>
            <a:endParaRPr lang="pt-BR" dirty="0" smtClean="0"/>
          </a:p>
          <a:p>
            <a:pPr lvl="0"/>
            <a:r>
              <a:rPr lang="pt-BR" dirty="0" smtClean="0"/>
              <a:t>1 a 2 – orientação própria (5 e 6 anos).</a:t>
            </a:r>
          </a:p>
          <a:p>
            <a:pPr lvl="0"/>
            <a:r>
              <a:rPr lang="pt-BR" dirty="0" smtClean="0"/>
              <a:t>1 a 4 – orientação do outro (7 e 8 anos).</a:t>
            </a:r>
          </a:p>
          <a:p>
            <a:pPr lvl="0"/>
            <a:r>
              <a:rPr lang="pt-BR" dirty="0" smtClean="0"/>
              <a:t>1 a 9 erros – orientação em si e no espaço (9 e 11 anos)</a:t>
            </a:r>
          </a:p>
          <a:p>
            <a:endParaRPr lang="pt-BR" dirty="0" smtClean="0"/>
          </a:p>
          <a:p>
            <a:r>
              <a:rPr lang="pt-BR" b="1" dirty="0" smtClean="0"/>
              <a:t>Avaliação Geral:</a:t>
            </a:r>
            <a:endParaRPr lang="pt-BR" dirty="0" smtClean="0"/>
          </a:p>
          <a:p>
            <a:pPr>
              <a:buNone/>
            </a:pPr>
            <a:endParaRPr lang="pt-BR" dirty="0" smtClean="0"/>
          </a:p>
          <a:p>
            <a:r>
              <a:rPr lang="pt-BR" dirty="0" smtClean="0"/>
              <a:t>Bom</a:t>
            </a:r>
          </a:p>
          <a:p>
            <a:r>
              <a:rPr lang="pt-BR" dirty="0" smtClean="0"/>
              <a:t>Regular </a:t>
            </a:r>
          </a:p>
          <a:p>
            <a:r>
              <a:rPr lang="pt-BR" dirty="0" smtClean="0"/>
              <a:t>Ruim</a:t>
            </a:r>
          </a:p>
          <a:p>
            <a:endParaRPr lang="pt-BR" dirty="0"/>
          </a:p>
        </p:txBody>
      </p:sp>
      <p:pic>
        <p:nvPicPr>
          <p:cNvPr id="6145" name="Picture 1" descr="C:\Documents and Settings\Tiago\Desktop\4.jpg"/>
          <p:cNvPicPr>
            <a:picLocks noChangeAspect="1" noChangeArrowheads="1"/>
          </p:cNvPicPr>
          <p:nvPr/>
        </p:nvPicPr>
        <p:blipFill>
          <a:blip r:embed="rId2" cstate="print"/>
          <a:srcRect/>
          <a:stretch>
            <a:fillRect/>
          </a:stretch>
        </p:blipFill>
        <p:spPr bwMode="auto">
          <a:xfrm>
            <a:off x="5436096" y="4983265"/>
            <a:ext cx="3384376" cy="1614087"/>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5121" name="Picture 1" descr="anexo2"/>
          <p:cNvPicPr>
            <a:picLocks noChangeAspect="1" noChangeArrowheads="1"/>
          </p:cNvPicPr>
          <p:nvPr/>
        </p:nvPicPr>
        <p:blipFill>
          <a:blip r:embed="rId2" cstate="print"/>
          <a:srcRect/>
          <a:stretch>
            <a:fillRect/>
          </a:stretch>
        </p:blipFill>
        <p:spPr bwMode="auto">
          <a:xfrm>
            <a:off x="0" y="116632"/>
            <a:ext cx="4604377" cy="6741368"/>
          </a:xfrm>
          <a:prstGeom prst="rect">
            <a:avLst/>
          </a:prstGeom>
          <a:noFill/>
          <a:ln w="9525">
            <a:noFill/>
            <a:miter lim="800000"/>
            <a:headEnd/>
            <a:tailEnd/>
          </a:ln>
        </p:spPr>
      </p:pic>
      <p:pic>
        <p:nvPicPr>
          <p:cNvPr id="5122" name="Picture 2" descr="anexo2parte2"/>
          <p:cNvPicPr>
            <a:picLocks noChangeAspect="1" noChangeArrowheads="1"/>
          </p:cNvPicPr>
          <p:nvPr/>
        </p:nvPicPr>
        <p:blipFill>
          <a:blip r:embed="rId3" cstate="print"/>
          <a:srcRect/>
          <a:stretch>
            <a:fillRect/>
          </a:stretch>
        </p:blipFill>
        <p:spPr bwMode="auto">
          <a:xfrm>
            <a:off x="4572000" y="0"/>
            <a:ext cx="4572000" cy="685799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Tiago\Desktop\7.jpg"/>
          <p:cNvPicPr>
            <a:picLocks noChangeAspect="1" noChangeArrowheads="1"/>
          </p:cNvPicPr>
          <p:nvPr/>
        </p:nvPicPr>
        <p:blipFill>
          <a:blip r:embed="rId2" cstate="print"/>
          <a:srcRect/>
          <a:stretch>
            <a:fillRect/>
          </a:stretch>
        </p:blipFill>
        <p:spPr bwMode="auto">
          <a:xfrm>
            <a:off x="4968552" y="3407861"/>
            <a:ext cx="2411760" cy="3261499"/>
          </a:xfrm>
          <a:prstGeom prst="rect">
            <a:avLst/>
          </a:prstGeom>
          <a:noFill/>
        </p:spPr>
      </p:pic>
      <p:pic>
        <p:nvPicPr>
          <p:cNvPr id="4097" name="Picture 1" descr="C:\Documents and Settings\Tiago\Desktop\6.jpg"/>
          <p:cNvPicPr>
            <a:picLocks noChangeAspect="1" noChangeArrowheads="1"/>
          </p:cNvPicPr>
          <p:nvPr/>
        </p:nvPicPr>
        <p:blipFill>
          <a:blip r:embed="rId3" cstate="print"/>
          <a:srcRect/>
          <a:stretch>
            <a:fillRect/>
          </a:stretch>
        </p:blipFill>
        <p:spPr bwMode="auto">
          <a:xfrm>
            <a:off x="4716016" y="404664"/>
            <a:ext cx="2729591" cy="3024336"/>
          </a:xfrm>
          <a:prstGeom prst="rect">
            <a:avLst/>
          </a:prstGeom>
          <a:noFill/>
        </p:spPr>
      </p:pic>
      <p:sp>
        <p:nvSpPr>
          <p:cNvPr id="2" name="Título 1"/>
          <p:cNvSpPr>
            <a:spLocks noGrp="1"/>
          </p:cNvSpPr>
          <p:nvPr>
            <p:ph type="title"/>
          </p:nvPr>
        </p:nvSpPr>
        <p:spPr>
          <a:xfrm>
            <a:off x="683568" y="44624"/>
            <a:ext cx="7467600" cy="562074"/>
          </a:xfrm>
        </p:spPr>
        <p:txBody>
          <a:bodyPr>
            <a:noAutofit/>
          </a:bodyPr>
          <a:lstStyle/>
          <a:p>
            <a:pPr algn="ctr"/>
            <a:r>
              <a:rPr lang="pt-BR" sz="2000" b="1" dirty="0" smtClean="0">
                <a:solidFill>
                  <a:schemeClr val="tx1"/>
                </a:solidFill>
              </a:rPr>
              <a:t>Esquema e Imagem corporal</a:t>
            </a:r>
            <a:endParaRPr lang="pt-BR" sz="2000" dirty="0">
              <a:solidFill>
                <a:schemeClr val="tx1"/>
              </a:solidFill>
            </a:endParaRPr>
          </a:p>
        </p:txBody>
      </p:sp>
      <p:sp>
        <p:nvSpPr>
          <p:cNvPr id="3" name="Espaço Reservado para Conteúdo 2"/>
          <p:cNvSpPr>
            <a:spLocks noGrp="1"/>
          </p:cNvSpPr>
          <p:nvPr>
            <p:ph sz="quarter" idx="1"/>
          </p:nvPr>
        </p:nvSpPr>
        <p:spPr>
          <a:xfrm>
            <a:off x="457200" y="836712"/>
            <a:ext cx="3970784" cy="5760640"/>
          </a:xfrm>
        </p:spPr>
        <p:txBody>
          <a:bodyPr>
            <a:normAutofit fontScale="92500" lnSpcReduction="10000"/>
          </a:bodyPr>
          <a:lstStyle/>
          <a:p>
            <a:r>
              <a:rPr lang="pt-BR" b="1" dirty="0" smtClean="0"/>
              <a:t>Conduta: 1º momento</a:t>
            </a:r>
            <a:endParaRPr lang="pt-BR" dirty="0" smtClean="0"/>
          </a:p>
          <a:p>
            <a:pPr>
              <a:buNone/>
            </a:pPr>
            <a:endParaRPr lang="pt-BR" dirty="0" smtClean="0"/>
          </a:p>
          <a:p>
            <a:r>
              <a:rPr lang="pt-BR" dirty="0" smtClean="0"/>
              <a:t>Pedir para a criança ir falando cada nome do corpo, quando tocada ou apontada pela professora (o). Ex: Professora toca o nariz, orelha, </a:t>
            </a:r>
            <a:r>
              <a:rPr lang="pt-BR" dirty="0" err="1" smtClean="0"/>
              <a:t>etc</a:t>
            </a:r>
            <a:endParaRPr lang="pt-BR" dirty="0" smtClean="0"/>
          </a:p>
          <a:p>
            <a:pPr>
              <a:buNone/>
            </a:pPr>
            <a:endParaRPr lang="pt-BR" dirty="0" smtClean="0"/>
          </a:p>
          <a:p>
            <a:r>
              <a:rPr lang="pt-BR" b="1" dirty="0" smtClean="0"/>
              <a:t>Conduta: 2º momento </a:t>
            </a:r>
            <a:endParaRPr lang="pt-BR" dirty="0" smtClean="0"/>
          </a:p>
          <a:p>
            <a:pPr>
              <a:buNone/>
            </a:pPr>
            <a:endParaRPr lang="pt-BR" dirty="0" smtClean="0"/>
          </a:p>
          <a:p>
            <a:r>
              <a:rPr lang="pt-BR" dirty="0" smtClean="0"/>
              <a:t>A professora (o) irá falar a parte do corpo e a criança irá apontar.</a:t>
            </a:r>
          </a:p>
          <a:p>
            <a:r>
              <a:rPr lang="pt-BR" dirty="0" smtClean="0"/>
              <a:t>Ex: Professora diz: Onde está sua barriga?</a:t>
            </a:r>
          </a:p>
          <a:p>
            <a:endParaRPr lang="pt-BR" dirty="0"/>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Documents and Settings\Tiago\Desktop\8.jpg"/>
          <p:cNvPicPr>
            <a:picLocks noChangeAspect="1" noChangeArrowheads="1"/>
          </p:cNvPicPr>
          <p:nvPr/>
        </p:nvPicPr>
        <p:blipFill>
          <a:blip r:embed="rId2" cstate="print"/>
          <a:srcRect/>
          <a:stretch>
            <a:fillRect/>
          </a:stretch>
        </p:blipFill>
        <p:spPr bwMode="auto">
          <a:xfrm>
            <a:off x="3491880" y="1484784"/>
            <a:ext cx="5256584" cy="4176464"/>
          </a:xfrm>
          <a:prstGeom prst="rect">
            <a:avLst/>
          </a:prstGeom>
          <a:noFill/>
        </p:spPr>
      </p:pic>
      <p:sp>
        <p:nvSpPr>
          <p:cNvPr id="2" name="Título 1"/>
          <p:cNvSpPr>
            <a:spLocks noGrp="1"/>
          </p:cNvSpPr>
          <p:nvPr>
            <p:ph type="title"/>
          </p:nvPr>
        </p:nvSpPr>
        <p:spPr>
          <a:xfrm>
            <a:off x="457200" y="274638"/>
            <a:ext cx="7467600" cy="562074"/>
          </a:xfrm>
        </p:spPr>
        <p:txBody>
          <a:bodyPr>
            <a:normAutofit fontScale="90000"/>
          </a:bodyPr>
          <a:lstStyle/>
          <a:p>
            <a:pPr lvl="0" algn="ctr"/>
            <a:r>
              <a:rPr lang="pt-BR" sz="2000" b="1" dirty="0" err="1" smtClean="0">
                <a:solidFill>
                  <a:schemeClr val="tx1"/>
                </a:solidFill>
              </a:rPr>
              <a:t>Lateralização</a:t>
            </a:r>
            <a:r>
              <a:rPr lang="pt-BR" sz="2000" b="1" dirty="0" smtClean="0">
                <a:solidFill>
                  <a:schemeClr val="tx1"/>
                </a:solidFill>
              </a:rPr>
              <a:t> – Dominância Lateral de mão</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692696"/>
            <a:ext cx="7467600" cy="5781256"/>
          </a:xfrm>
        </p:spPr>
        <p:txBody>
          <a:bodyPr>
            <a:normAutofit fontScale="55000" lnSpcReduction="20000"/>
          </a:bodyPr>
          <a:lstStyle/>
          <a:p>
            <a:r>
              <a:rPr lang="pt-BR" b="1" dirty="0" smtClean="0"/>
              <a:t>Amassar:</a:t>
            </a:r>
            <a:r>
              <a:rPr lang="pt-BR" dirty="0" smtClean="0"/>
              <a:t>  Deixar duas folhas de jornais sobre a mesa. Pedir para a criança amassar  com um mão e a outra fica  do lado, e depois inverte aquela que amassou fica em repouso do lado em cima da mesa.</a:t>
            </a:r>
          </a:p>
          <a:p>
            <a:r>
              <a:rPr lang="pt-BR" dirty="0" smtClean="0"/>
              <a:t>Analisar qual ficou mais amassada.</a:t>
            </a:r>
          </a:p>
          <a:p>
            <a:pPr>
              <a:buNone/>
            </a:pPr>
            <a:endParaRPr lang="pt-BR" dirty="0" smtClean="0"/>
          </a:p>
          <a:p>
            <a:r>
              <a:rPr lang="pt-BR" b="1" dirty="0" smtClean="0"/>
              <a:t>Recortar:</a:t>
            </a:r>
            <a:r>
              <a:rPr lang="pt-BR" dirty="0" smtClean="0"/>
              <a:t> linha reta / em circulo e ondulações</a:t>
            </a:r>
          </a:p>
          <a:p>
            <a:pPr>
              <a:buNone/>
            </a:pPr>
            <a:endParaRPr lang="pt-BR" dirty="0" smtClean="0"/>
          </a:p>
          <a:p>
            <a:r>
              <a:rPr lang="pt-BR" b="1" dirty="0" smtClean="0"/>
              <a:t>Pintar:</a:t>
            </a:r>
            <a:r>
              <a:rPr lang="pt-BR" dirty="0" smtClean="0"/>
              <a:t> utilizar o </a:t>
            </a:r>
            <a:r>
              <a:rPr lang="pt-BR" dirty="0" err="1" smtClean="0"/>
              <a:t>gizão</a:t>
            </a:r>
            <a:r>
              <a:rPr lang="pt-BR" dirty="0" smtClean="0"/>
              <a:t> (formas geométricas)</a:t>
            </a:r>
          </a:p>
          <a:p>
            <a:pPr>
              <a:buNone/>
            </a:pPr>
            <a:endParaRPr lang="pt-BR" dirty="0" smtClean="0"/>
          </a:p>
          <a:p>
            <a:r>
              <a:rPr lang="pt-BR" b="1" dirty="0" smtClean="0"/>
              <a:t>Anotar: </a:t>
            </a:r>
            <a:endParaRPr lang="pt-BR" dirty="0" smtClean="0"/>
          </a:p>
          <a:p>
            <a:r>
              <a:rPr lang="pt-BR" dirty="0" smtClean="0"/>
              <a:t>Qual mão utilizou para amassar primeiro?</a:t>
            </a:r>
          </a:p>
          <a:p>
            <a:r>
              <a:rPr lang="pt-BR" dirty="0" smtClean="0"/>
              <a:t>Mão direita (  ) mão esquerda (  )</a:t>
            </a:r>
          </a:p>
          <a:p>
            <a:r>
              <a:rPr lang="pt-BR" dirty="0" smtClean="0"/>
              <a:t>Qualidade do amasso:</a:t>
            </a:r>
          </a:p>
          <a:p>
            <a:pPr>
              <a:buNone/>
            </a:pPr>
            <a:endParaRPr lang="pt-BR" dirty="0" smtClean="0"/>
          </a:p>
          <a:p>
            <a:r>
              <a:rPr lang="pt-BR" dirty="0" smtClean="0"/>
              <a:t>Qual mão utilizou para o recorte?</a:t>
            </a:r>
          </a:p>
          <a:p>
            <a:r>
              <a:rPr lang="pt-BR" dirty="0" smtClean="0"/>
              <a:t> Mão direita (  ) mão esquerda (  )</a:t>
            </a:r>
          </a:p>
          <a:p>
            <a:r>
              <a:rPr lang="pt-BR" dirty="0" smtClean="0"/>
              <a:t>Qualidade do recorte:</a:t>
            </a:r>
          </a:p>
          <a:p>
            <a:pPr>
              <a:buNone/>
            </a:pPr>
            <a:endParaRPr lang="pt-BR" dirty="0" smtClean="0"/>
          </a:p>
          <a:p>
            <a:r>
              <a:rPr lang="pt-BR" dirty="0" smtClean="0"/>
              <a:t>Pintar as formas geométricas?</a:t>
            </a:r>
          </a:p>
          <a:p>
            <a:r>
              <a:rPr lang="pt-BR" dirty="0" smtClean="0"/>
              <a:t>Qual mão utilizada pela criança</a:t>
            </a:r>
          </a:p>
          <a:p>
            <a:r>
              <a:rPr lang="pt-BR" dirty="0" smtClean="0"/>
              <a:t>Mão direita (  ) mão esquerda (  )</a:t>
            </a:r>
          </a:p>
          <a:p>
            <a:r>
              <a:rPr lang="pt-BR" dirty="0" smtClean="0"/>
              <a:t>Qualidade da pintura:</a:t>
            </a:r>
          </a:p>
          <a:p>
            <a:pPr>
              <a:buNone/>
            </a:pPr>
            <a:endParaRPr lang="pt-BR" dirty="0" smtClean="0"/>
          </a:p>
          <a:p>
            <a:r>
              <a:rPr lang="pt-BR" b="1" dirty="0" smtClean="0"/>
              <a:t>Preferência da mão:     D (   )      E (   )</a:t>
            </a:r>
            <a:endParaRPr lang="pt-BR" dirty="0" smtClean="0"/>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Documents and Settings\Tiago\Desktop\9.jpg"/>
          <p:cNvPicPr>
            <a:picLocks noChangeAspect="1" noChangeArrowheads="1"/>
          </p:cNvPicPr>
          <p:nvPr/>
        </p:nvPicPr>
        <p:blipFill>
          <a:blip r:embed="rId2" cstate="print"/>
          <a:srcRect/>
          <a:stretch>
            <a:fillRect/>
          </a:stretch>
        </p:blipFill>
        <p:spPr bwMode="auto">
          <a:xfrm>
            <a:off x="6228184" y="3573016"/>
            <a:ext cx="2371725" cy="1924050"/>
          </a:xfrm>
          <a:prstGeom prst="rect">
            <a:avLst/>
          </a:prstGeom>
          <a:noFill/>
        </p:spPr>
      </p:pic>
      <p:sp>
        <p:nvSpPr>
          <p:cNvPr id="2" name="Título 1"/>
          <p:cNvSpPr>
            <a:spLocks noGrp="1"/>
          </p:cNvSpPr>
          <p:nvPr>
            <p:ph type="title"/>
          </p:nvPr>
        </p:nvSpPr>
        <p:spPr>
          <a:xfrm>
            <a:off x="457200" y="274638"/>
            <a:ext cx="7467600" cy="418058"/>
          </a:xfrm>
        </p:spPr>
        <p:txBody>
          <a:bodyPr>
            <a:normAutofit/>
          </a:bodyPr>
          <a:lstStyle/>
          <a:p>
            <a:pPr algn="ctr"/>
            <a:r>
              <a:rPr lang="pt-BR" sz="1800" b="1" dirty="0" err="1" smtClean="0">
                <a:solidFill>
                  <a:schemeClr val="tx1"/>
                </a:solidFill>
              </a:rPr>
              <a:t>Equilibração</a:t>
            </a:r>
            <a:r>
              <a:rPr lang="pt-BR" sz="1800" b="1" dirty="0" smtClean="0">
                <a:solidFill>
                  <a:schemeClr val="tx1"/>
                </a:solidFill>
              </a:rPr>
              <a:t> – especifique sim, não e as vezes</a:t>
            </a:r>
            <a:endParaRPr lang="pt-BR" sz="1800" dirty="0">
              <a:solidFill>
                <a:schemeClr val="tx1"/>
              </a:solidFill>
            </a:endParaRPr>
          </a:p>
        </p:txBody>
      </p:sp>
      <p:sp>
        <p:nvSpPr>
          <p:cNvPr id="3" name="Espaço Reservado para Conteúdo 2"/>
          <p:cNvSpPr>
            <a:spLocks noGrp="1"/>
          </p:cNvSpPr>
          <p:nvPr>
            <p:ph sz="quarter" idx="1"/>
          </p:nvPr>
        </p:nvSpPr>
        <p:spPr>
          <a:xfrm>
            <a:off x="457200" y="980728"/>
            <a:ext cx="3466728" cy="5493224"/>
          </a:xfrm>
        </p:spPr>
        <p:txBody>
          <a:bodyPr>
            <a:normAutofit fontScale="92500" lnSpcReduction="10000"/>
          </a:bodyPr>
          <a:lstStyle/>
          <a:p>
            <a:pPr>
              <a:buFont typeface="Arial" pitchFamily="34" charset="0"/>
              <a:buChar char="•"/>
            </a:pPr>
            <a:r>
              <a:rPr lang="pt-BR" sz="1800" dirty="0" smtClean="0"/>
              <a:t>Pula corda</a:t>
            </a:r>
          </a:p>
          <a:p>
            <a:pPr>
              <a:buFont typeface="Arial" pitchFamily="34" charset="0"/>
              <a:buChar char="•"/>
            </a:pPr>
            <a:r>
              <a:rPr lang="pt-BR" sz="1800" dirty="0" smtClean="0"/>
              <a:t>Corre</a:t>
            </a:r>
          </a:p>
          <a:p>
            <a:pPr>
              <a:buFont typeface="Arial" pitchFamily="34" charset="0"/>
              <a:buChar char="•"/>
            </a:pPr>
            <a:r>
              <a:rPr lang="pt-BR" sz="1800" dirty="0" smtClean="0"/>
              <a:t>Tropeça muito</a:t>
            </a:r>
          </a:p>
          <a:p>
            <a:pPr>
              <a:buFont typeface="Arial" pitchFamily="34" charset="0"/>
              <a:buChar char="•"/>
            </a:pPr>
            <a:r>
              <a:rPr lang="pt-BR" sz="1800" dirty="0" smtClean="0"/>
              <a:t>Cai muito </a:t>
            </a:r>
          </a:p>
          <a:p>
            <a:pPr>
              <a:buFont typeface="Arial" pitchFamily="34" charset="0"/>
              <a:buChar char="•"/>
            </a:pPr>
            <a:r>
              <a:rPr lang="pt-BR" sz="1800" dirty="0" smtClean="0"/>
              <a:t>Pula com pé só</a:t>
            </a:r>
          </a:p>
          <a:p>
            <a:pPr>
              <a:buFont typeface="Arial" pitchFamily="34" charset="0"/>
              <a:buChar char="•"/>
            </a:pPr>
            <a:r>
              <a:rPr lang="pt-BR" sz="1800" dirty="0" smtClean="0"/>
              <a:t>Cai da carteira com frequência</a:t>
            </a:r>
          </a:p>
          <a:p>
            <a:pPr>
              <a:buFont typeface="Arial" pitchFamily="34" charset="0"/>
              <a:buChar char="•"/>
            </a:pPr>
            <a:endParaRPr lang="pt-BR" sz="1800" dirty="0" smtClean="0"/>
          </a:p>
          <a:p>
            <a:pPr>
              <a:buFont typeface="Arial" pitchFamily="34" charset="0"/>
              <a:buChar char="•"/>
            </a:pPr>
            <a:r>
              <a:rPr lang="pt-BR" sz="1800" dirty="0" smtClean="0"/>
              <a:t>Pula com dois pés</a:t>
            </a:r>
          </a:p>
          <a:p>
            <a:pPr>
              <a:buFont typeface="Arial" pitchFamily="34" charset="0"/>
              <a:buChar char="•"/>
            </a:pPr>
            <a:r>
              <a:rPr lang="pt-BR" sz="1800" dirty="0" smtClean="0"/>
              <a:t>Pula amarelinha</a:t>
            </a:r>
          </a:p>
          <a:p>
            <a:pPr>
              <a:buFont typeface="Arial" pitchFamily="34" charset="0"/>
              <a:buChar char="•"/>
            </a:pPr>
            <a:r>
              <a:rPr lang="pt-BR" sz="1800" dirty="0" smtClean="0"/>
              <a:t>Pula “mula” (brincadeira)</a:t>
            </a:r>
          </a:p>
          <a:p>
            <a:pPr>
              <a:buFont typeface="Arial" pitchFamily="34" charset="0"/>
              <a:buChar char="•"/>
            </a:pPr>
            <a:r>
              <a:rPr lang="pt-BR" sz="1800" dirty="0" smtClean="0"/>
              <a:t>Salta obstáculos com dois pés, sem </a:t>
            </a:r>
            <a:r>
              <a:rPr lang="pt-BR" sz="1800" dirty="0" err="1" smtClean="0"/>
              <a:t>abrilos</a:t>
            </a:r>
            <a:endParaRPr lang="pt-BR" sz="1800" dirty="0" smtClean="0"/>
          </a:p>
          <a:p>
            <a:pPr>
              <a:buFont typeface="Arial" pitchFamily="34" charset="0"/>
              <a:buChar char="•"/>
            </a:pPr>
            <a:r>
              <a:rPr lang="pt-BR" sz="1800" dirty="0" smtClean="0"/>
              <a:t>Passa por baixo da corda se rastejando</a:t>
            </a:r>
          </a:p>
          <a:p>
            <a:pPr>
              <a:buFont typeface="Arial" pitchFamily="34" charset="0"/>
              <a:buChar char="•"/>
            </a:pPr>
            <a:r>
              <a:rPr lang="pt-BR" sz="1800" dirty="0" smtClean="0"/>
              <a:t>Agarra bola</a:t>
            </a:r>
          </a:p>
          <a:p>
            <a:pPr>
              <a:buFont typeface="Arial" pitchFamily="34" charset="0"/>
              <a:buChar char="•"/>
            </a:pPr>
            <a:r>
              <a:rPr lang="pt-BR" sz="1800" dirty="0" smtClean="0"/>
              <a:t>Sobe escadas</a:t>
            </a:r>
          </a:p>
          <a:p>
            <a:pPr>
              <a:buFont typeface="Arial" pitchFamily="34" charset="0"/>
              <a:buChar char="•"/>
            </a:pPr>
            <a:r>
              <a:rPr lang="pt-BR" sz="1800" dirty="0" smtClean="0"/>
              <a:t>Anda de toque-toque</a:t>
            </a:r>
          </a:p>
          <a:p>
            <a:endParaRPr lang="pt-BR" dirty="0"/>
          </a:p>
        </p:txBody>
      </p:sp>
      <p:sp>
        <p:nvSpPr>
          <p:cNvPr id="4" name="Espaço Reservado para Conteúdo 2"/>
          <p:cNvSpPr txBox="1">
            <a:spLocks/>
          </p:cNvSpPr>
          <p:nvPr/>
        </p:nvSpPr>
        <p:spPr>
          <a:xfrm>
            <a:off x="4427984" y="960112"/>
            <a:ext cx="3466728" cy="5493224"/>
          </a:xfrm>
          <a:prstGeom prst="rect">
            <a:avLst/>
          </a:prstGeom>
        </p:spPr>
        <p:txBody>
          <a:bodyPr vert="horz">
            <a:normAutofit fontScale="92500" lnSpcReduction="20000"/>
          </a:bodyPr>
          <a:lstStyle/>
          <a:p>
            <a:pPr lvl="0">
              <a:lnSpc>
                <a:spcPct val="150000"/>
              </a:lnSpc>
              <a:buFont typeface="Arial" pitchFamily="34" charset="0"/>
              <a:buChar char="•"/>
            </a:pPr>
            <a:r>
              <a:rPr lang="pt-BR" dirty="0"/>
              <a:t>Abotoar e desabotoar</a:t>
            </a:r>
          </a:p>
          <a:p>
            <a:pPr lvl="0">
              <a:lnSpc>
                <a:spcPct val="150000"/>
              </a:lnSpc>
              <a:buFont typeface="Arial" pitchFamily="34" charset="0"/>
              <a:buChar char="•"/>
            </a:pPr>
            <a:r>
              <a:rPr lang="pt-BR" dirty="0"/>
              <a:t>Zíper</a:t>
            </a:r>
          </a:p>
          <a:p>
            <a:pPr lvl="0">
              <a:lnSpc>
                <a:spcPct val="150000"/>
              </a:lnSpc>
              <a:buFont typeface="Arial" pitchFamily="34" charset="0"/>
              <a:buChar char="•"/>
            </a:pPr>
            <a:r>
              <a:rPr lang="pt-BR" dirty="0"/>
              <a:t>Colchete</a:t>
            </a:r>
          </a:p>
          <a:p>
            <a:pPr lvl="0">
              <a:lnSpc>
                <a:spcPct val="150000"/>
              </a:lnSpc>
              <a:buFont typeface="Arial" pitchFamily="34" charset="0"/>
              <a:buChar char="•"/>
            </a:pPr>
            <a:r>
              <a:rPr lang="pt-BR" dirty="0"/>
              <a:t>Cinto</a:t>
            </a:r>
          </a:p>
          <a:p>
            <a:pPr lvl="0">
              <a:lnSpc>
                <a:spcPct val="150000"/>
              </a:lnSpc>
              <a:buFont typeface="Arial" pitchFamily="34" charset="0"/>
              <a:buChar char="•"/>
            </a:pPr>
            <a:r>
              <a:rPr lang="pt-BR" dirty="0"/>
              <a:t>Apaga luz</a:t>
            </a:r>
          </a:p>
          <a:p>
            <a:pPr lvl="0">
              <a:lnSpc>
                <a:spcPct val="150000"/>
              </a:lnSpc>
              <a:buFont typeface="Arial" pitchFamily="34" charset="0"/>
              <a:buChar char="•"/>
            </a:pPr>
            <a:r>
              <a:rPr lang="pt-BR" dirty="0"/>
              <a:t>Fecha a torneira</a:t>
            </a:r>
          </a:p>
          <a:p>
            <a:pPr lvl="0">
              <a:lnSpc>
                <a:spcPct val="150000"/>
              </a:lnSpc>
              <a:buFont typeface="Arial" pitchFamily="34" charset="0"/>
              <a:buChar char="•"/>
            </a:pPr>
            <a:r>
              <a:rPr lang="pt-BR" dirty="0"/>
              <a:t>Fecha a porta com trinco</a:t>
            </a:r>
          </a:p>
          <a:p>
            <a:pPr lvl="0">
              <a:lnSpc>
                <a:spcPct val="150000"/>
              </a:lnSpc>
              <a:buFont typeface="Arial" pitchFamily="34" charset="0"/>
              <a:buChar char="•"/>
            </a:pPr>
            <a:r>
              <a:rPr lang="pt-BR" dirty="0"/>
              <a:t>Fecha a porta com chave</a:t>
            </a:r>
          </a:p>
          <a:p>
            <a:pPr lvl="0">
              <a:lnSpc>
                <a:spcPct val="150000"/>
              </a:lnSpc>
              <a:buFont typeface="Arial" pitchFamily="34" charset="0"/>
              <a:buChar char="•"/>
            </a:pPr>
            <a:r>
              <a:rPr lang="pt-BR" dirty="0"/>
              <a:t>Faz laço</a:t>
            </a:r>
          </a:p>
          <a:p>
            <a:pPr lvl="0">
              <a:lnSpc>
                <a:spcPct val="150000"/>
              </a:lnSpc>
              <a:buFont typeface="Arial" pitchFamily="34" charset="0"/>
              <a:buChar char="•"/>
            </a:pPr>
            <a:r>
              <a:rPr lang="pt-BR" dirty="0"/>
              <a:t>Dá nó no sapato</a:t>
            </a:r>
          </a:p>
          <a:p>
            <a:pPr lvl="0">
              <a:lnSpc>
                <a:spcPct val="150000"/>
              </a:lnSpc>
              <a:buFont typeface="Arial" pitchFamily="34" charset="0"/>
              <a:buChar char="•"/>
            </a:pPr>
            <a:r>
              <a:rPr lang="pt-BR" dirty="0"/>
              <a:t>Calça meia </a:t>
            </a:r>
          </a:p>
          <a:p>
            <a:pPr lvl="0">
              <a:lnSpc>
                <a:spcPct val="150000"/>
              </a:lnSpc>
              <a:buFont typeface="Arial" pitchFamily="34" charset="0"/>
              <a:buChar char="•"/>
            </a:pPr>
            <a:r>
              <a:rPr lang="pt-BR" dirty="0"/>
              <a:t>Calça sapato</a:t>
            </a:r>
          </a:p>
          <a:p>
            <a:pPr lvl="0">
              <a:lnSpc>
                <a:spcPct val="150000"/>
              </a:lnSpc>
              <a:buFont typeface="Arial" pitchFamily="34" charset="0"/>
              <a:buChar char="•"/>
            </a:pPr>
            <a:r>
              <a:rPr lang="pt-BR" dirty="0"/>
              <a:t>Sabe se pentear</a:t>
            </a:r>
          </a:p>
          <a:p>
            <a:pPr lvl="0">
              <a:lnSpc>
                <a:spcPct val="150000"/>
              </a:lnSpc>
              <a:buFont typeface="Arial" pitchFamily="34" charset="0"/>
              <a:buChar char="•"/>
            </a:pPr>
            <a:r>
              <a:rPr lang="pt-BR" dirty="0"/>
              <a:t>Pega colher e garfo corretamente</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7467600" cy="346050"/>
          </a:xfrm>
        </p:spPr>
        <p:txBody>
          <a:bodyPr>
            <a:normAutofit fontScale="90000"/>
          </a:bodyPr>
          <a:lstStyle/>
          <a:p>
            <a:pPr algn="ctr"/>
            <a:r>
              <a:rPr lang="pt-BR" sz="1800" b="1" dirty="0" smtClean="0">
                <a:solidFill>
                  <a:schemeClr val="tx1"/>
                </a:solidFill>
              </a:rPr>
              <a:t>Dominância de olho – Cone – cartão e fecha dura (cartão)</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179512" y="908720"/>
            <a:ext cx="8507288" cy="4464496"/>
          </a:xfrm>
        </p:spPr>
        <p:txBody>
          <a:bodyPr>
            <a:normAutofit/>
          </a:bodyPr>
          <a:lstStyle/>
          <a:p>
            <a:r>
              <a:rPr lang="pt-BR" sz="1700" dirty="0" smtClean="0"/>
              <a:t>Pedir para a criança pegar o cone e olhar pelo buraco e por de volta na mesa</a:t>
            </a:r>
          </a:p>
          <a:p>
            <a:r>
              <a:rPr lang="pt-BR" sz="1700" dirty="0" smtClean="0"/>
              <a:t>Utilizou olho:</a:t>
            </a:r>
          </a:p>
          <a:p>
            <a:r>
              <a:rPr lang="pt-BR" sz="1700" dirty="0" smtClean="0"/>
              <a:t>Direito (  )   Esquerdo (  )</a:t>
            </a:r>
          </a:p>
          <a:p>
            <a:pPr>
              <a:buNone/>
            </a:pPr>
            <a:endParaRPr lang="pt-BR" sz="1700" dirty="0" smtClean="0"/>
          </a:p>
          <a:p>
            <a:r>
              <a:rPr lang="pt-BR" sz="1700" dirty="0" smtClean="0"/>
              <a:t>Pedir para criança pegar a cartela e olhar pelo buraco e por de volta na mesa.</a:t>
            </a:r>
          </a:p>
          <a:p>
            <a:r>
              <a:rPr lang="pt-BR" sz="1700" dirty="0" smtClean="0"/>
              <a:t>Utilizou olho:</a:t>
            </a:r>
          </a:p>
          <a:p>
            <a:r>
              <a:rPr lang="pt-BR" sz="1700" dirty="0" smtClean="0"/>
              <a:t>Direito (  )   Esquerdo (  )</a:t>
            </a:r>
          </a:p>
          <a:p>
            <a:pPr>
              <a:buNone/>
            </a:pPr>
            <a:endParaRPr lang="pt-BR" sz="1700" dirty="0" smtClean="0"/>
          </a:p>
          <a:p>
            <a:r>
              <a:rPr lang="pt-BR" sz="1700" dirty="0" smtClean="0"/>
              <a:t>Pedir para a criança pegar a fechadura.</a:t>
            </a:r>
          </a:p>
          <a:p>
            <a:r>
              <a:rPr lang="pt-BR" sz="1700" dirty="0" smtClean="0"/>
              <a:t>Utilizou olho direito (  ) olho esquerdo (  )</a:t>
            </a:r>
          </a:p>
          <a:p>
            <a:endParaRPr lang="pt-BR" sz="1700" dirty="0" smtClean="0"/>
          </a:p>
          <a:p>
            <a:endParaRPr lang="pt-BR" sz="1700" dirty="0" smtClean="0"/>
          </a:p>
          <a:p>
            <a:r>
              <a:rPr lang="pt-BR" sz="1800" b="1" dirty="0" smtClean="0"/>
              <a:t>Preferência do olho:  Direito  (   )    Esquerdo (   )</a:t>
            </a:r>
            <a:endParaRPr lang="pt-BR" sz="1800" dirty="0" smtClean="0"/>
          </a:p>
          <a:p>
            <a:pPr>
              <a:buNone/>
            </a:pPr>
            <a:endParaRPr lang="pt-BR" sz="1800" dirty="0"/>
          </a:p>
        </p:txBody>
      </p:sp>
      <p:pic>
        <p:nvPicPr>
          <p:cNvPr id="13313" name="Picture 1" descr="C:\Documents and Settings\Tiago\Desktop\10.jpg"/>
          <p:cNvPicPr>
            <a:picLocks noChangeAspect="1" noChangeArrowheads="1"/>
          </p:cNvPicPr>
          <p:nvPr/>
        </p:nvPicPr>
        <p:blipFill>
          <a:blip r:embed="rId2" cstate="print"/>
          <a:srcRect/>
          <a:stretch>
            <a:fillRect/>
          </a:stretch>
        </p:blipFill>
        <p:spPr bwMode="auto">
          <a:xfrm>
            <a:off x="6444208" y="3356992"/>
            <a:ext cx="1962150" cy="232410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51520" y="1600200"/>
            <a:ext cx="4186808" cy="4873752"/>
          </a:xfrm>
        </p:spPr>
        <p:txBody>
          <a:bodyPr>
            <a:normAutofit/>
          </a:bodyPr>
          <a:lstStyle/>
          <a:p>
            <a:pPr algn="just"/>
            <a:r>
              <a:rPr lang="pt-BR" sz="2800" dirty="0" smtClean="0"/>
              <a:t>O termo </a:t>
            </a:r>
            <a:r>
              <a:rPr lang="pt-BR" sz="2800" i="1" dirty="0" smtClean="0"/>
              <a:t>psicopedagogia</a:t>
            </a:r>
            <a:r>
              <a:rPr lang="pt-BR" sz="2800" dirty="0" smtClean="0"/>
              <a:t> distingue-se em três conotações: como uma </a:t>
            </a:r>
            <a:r>
              <a:rPr lang="pt-BR" sz="2800" i="1" dirty="0" smtClean="0"/>
              <a:t>prática</a:t>
            </a:r>
            <a:r>
              <a:rPr lang="pt-BR" sz="2800" dirty="0" smtClean="0"/>
              <a:t>, como um </a:t>
            </a:r>
            <a:r>
              <a:rPr lang="pt-BR" sz="2800" i="1" dirty="0" smtClean="0"/>
              <a:t>campo de investigação</a:t>
            </a:r>
            <a:r>
              <a:rPr lang="pt-BR" sz="2800" dirty="0" smtClean="0"/>
              <a:t> do ato de aprender e como (pretende-se) um saber </a:t>
            </a:r>
            <a:r>
              <a:rPr lang="pt-BR" sz="2800" i="1" dirty="0" smtClean="0"/>
              <a:t>científico.</a:t>
            </a:r>
            <a:endParaRPr lang="pt-BR" sz="2800" dirty="0"/>
          </a:p>
        </p:txBody>
      </p:sp>
      <p:pic>
        <p:nvPicPr>
          <p:cNvPr id="1026" name="Picture 2" descr="C:\Documents and Settings\Tiago\Desktop\imgres.jpg"/>
          <p:cNvPicPr>
            <a:picLocks noChangeAspect="1" noChangeArrowheads="1"/>
          </p:cNvPicPr>
          <p:nvPr/>
        </p:nvPicPr>
        <p:blipFill>
          <a:blip r:embed="rId2" cstate="print"/>
          <a:srcRect/>
          <a:stretch>
            <a:fillRect/>
          </a:stretch>
        </p:blipFill>
        <p:spPr bwMode="auto">
          <a:xfrm>
            <a:off x="179512" y="116632"/>
            <a:ext cx="1851634" cy="1296144"/>
          </a:xfrm>
          <a:prstGeom prst="rect">
            <a:avLst/>
          </a:prstGeom>
          <a:noFill/>
        </p:spPr>
      </p:pic>
      <p:pic>
        <p:nvPicPr>
          <p:cNvPr id="1027" name="Picture 3" descr="C:\Documents and Settings\Tiago\Desktop\imgres.jpg"/>
          <p:cNvPicPr>
            <a:picLocks noChangeAspect="1" noChangeArrowheads="1"/>
          </p:cNvPicPr>
          <p:nvPr/>
        </p:nvPicPr>
        <p:blipFill>
          <a:blip r:embed="rId3" cstate="print"/>
          <a:srcRect/>
          <a:stretch>
            <a:fillRect/>
          </a:stretch>
        </p:blipFill>
        <p:spPr bwMode="auto">
          <a:xfrm>
            <a:off x="4788024" y="1124744"/>
            <a:ext cx="3771188" cy="41044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Documents and Settings\Tiago\Desktop\12.jpg"/>
          <p:cNvPicPr>
            <a:picLocks noChangeAspect="1" noChangeArrowheads="1"/>
          </p:cNvPicPr>
          <p:nvPr/>
        </p:nvPicPr>
        <p:blipFill>
          <a:blip r:embed="rId2" cstate="print"/>
          <a:srcRect/>
          <a:stretch>
            <a:fillRect/>
          </a:stretch>
        </p:blipFill>
        <p:spPr bwMode="auto">
          <a:xfrm>
            <a:off x="5436096" y="908720"/>
            <a:ext cx="3037233" cy="4752528"/>
          </a:xfrm>
          <a:prstGeom prst="rect">
            <a:avLst/>
          </a:prstGeom>
          <a:noFill/>
        </p:spPr>
      </p:pic>
      <p:sp>
        <p:nvSpPr>
          <p:cNvPr id="2" name="Título 1"/>
          <p:cNvSpPr>
            <a:spLocks noGrp="1"/>
          </p:cNvSpPr>
          <p:nvPr>
            <p:ph type="title"/>
          </p:nvPr>
        </p:nvSpPr>
        <p:spPr>
          <a:xfrm>
            <a:off x="457200" y="274638"/>
            <a:ext cx="7467600" cy="850106"/>
          </a:xfrm>
        </p:spPr>
        <p:txBody>
          <a:bodyPr>
            <a:normAutofit fontScale="90000"/>
          </a:bodyPr>
          <a:lstStyle/>
          <a:p>
            <a:pPr algn="ctr"/>
            <a:r>
              <a:rPr lang="pt-BR" sz="2000" b="1" dirty="0" smtClean="0">
                <a:solidFill>
                  <a:schemeClr val="tx1"/>
                </a:solidFill>
              </a:rPr>
              <a:t>Dominância de Pé – Rebote (bola)</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412776"/>
            <a:ext cx="7139136" cy="4968552"/>
          </a:xfrm>
        </p:spPr>
        <p:txBody>
          <a:bodyPr>
            <a:normAutofit lnSpcReduction="10000"/>
          </a:bodyPr>
          <a:lstStyle/>
          <a:p>
            <a:r>
              <a:rPr lang="pt-BR" sz="1800" dirty="0" smtClean="0"/>
              <a:t>Pedir para criança chutar a bola.</a:t>
            </a:r>
          </a:p>
          <a:p>
            <a:r>
              <a:rPr lang="pt-BR" sz="1800" dirty="0" smtClean="0"/>
              <a:t>Utilizou perna  Direita (   ) Esquerda (   )</a:t>
            </a:r>
          </a:p>
          <a:p>
            <a:pPr>
              <a:buNone/>
            </a:pPr>
            <a:endParaRPr lang="pt-BR" sz="1800" dirty="0" smtClean="0"/>
          </a:p>
          <a:p>
            <a:r>
              <a:rPr lang="pt-BR" sz="1800" dirty="0" smtClean="0"/>
              <a:t>Pedir para chutar pela segunda vez.</a:t>
            </a:r>
          </a:p>
          <a:p>
            <a:r>
              <a:rPr lang="pt-BR" sz="1800" dirty="0" smtClean="0"/>
              <a:t>Direita (   ) Esquerda (   )</a:t>
            </a:r>
          </a:p>
          <a:p>
            <a:pPr>
              <a:buNone/>
            </a:pPr>
            <a:endParaRPr lang="pt-BR" sz="1800" dirty="0" smtClean="0"/>
          </a:p>
          <a:p>
            <a:r>
              <a:rPr lang="pt-BR" sz="1800" dirty="0" smtClean="0"/>
              <a:t>Pela terceira vez.</a:t>
            </a:r>
          </a:p>
          <a:p>
            <a:r>
              <a:rPr lang="pt-BR" sz="1800" dirty="0" smtClean="0"/>
              <a:t>Direta  (   ) Esquerda (   )</a:t>
            </a:r>
          </a:p>
          <a:p>
            <a:pPr>
              <a:buNone/>
            </a:pPr>
            <a:endParaRPr lang="pt-BR" sz="1800" dirty="0" smtClean="0"/>
          </a:p>
          <a:p>
            <a:r>
              <a:rPr lang="pt-BR" sz="1800" b="1" dirty="0" smtClean="0"/>
              <a:t>Preferência de pé:  Direito (   ) Esquerdo (   )</a:t>
            </a:r>
          </a:p>
          <a:p>
            <a:endParaRPr lang="pt-BR" sz="1800" b="1" dirty="0" smtClean="0"/>
          </a:p>
          <a:p>
            <a:endParaRPr lang="pt-BR" sz="1800" b="1" dirty="0" smtClean="0"/>
          </a:p>
          <a:p>
            <a:endParaRPr lang="pt-BR" sz="1800" b="1" dirty="0" smtClean="0"/>
          </a:p>
          <a:p>
            <a:r>
              <a:rPr lang="pt-BR" sz="1800" b="1" dirty="0" smtClean="0"/>
              <a:t>Conduta da professora (o):</a:t>
            </a:r>
            <a:r>
              <a:rPr lang="pt-BR" sz="1800" dirty="0" smtClean="0"/>
              <a:t> eu vou jogar a bola e antes dela chegar aos seus pés, você vai chutá-la para frente.</a:t>
            </a:r>
          </a:p>
          <a:p>
            <a:endParaRPr lang="pt-BR" sz="1800" dirty="0" smtClean="0"/>
          </a:p>
          <a:p>
            <a:endParaRPr lang="pt-BR"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490066"/>
          </a:xfrm>
        </p:spPr>
        <p:txBody>
          <a:bodyPr>
            <a:normAutofit fontScale="90000"/>
          </a:bodyPr>
          <a:lstStyle/>
          <a:p>
            <a:pPr algn="ctr"/>
            <a:r>
              <a:rPr lang="pt-BR" b="1" dirty="0" smtClean="0">
                <a:solidFill>
                  <a:schemeClr val="tx1"/>
                </a:solidFill>
              </a:rPr>
              <a:t>Caixa de Texturas</a:t>
            </a:r>
            <a:endParaRPr lang="pt-BR" dirty="0">
              <a:solidFill>
                <a:schemeClr val="tx1"/>
              </a:solidFill>
            </a:endParaRPr>
          </a:p>
        </p:txBody>
      </p:sp>
      <p:sp>
        <p:nvSpPr>
          <p:cNvPr id="3" name="Espaço Reservado para Conteúdo 2"/>
          <p:cNvSpPr>
            <a:spLocks noGrp="1"/>
          </p:cNvSpPr>
          <p:nvPr>
            <p:ph sz="quarter" idx="1"/>
          </p:nvPr>
        </p:nvSpPr>
        <p:spPr/>
        <p:txBody>
          <a:bodyPr/>
          <a:lstStyle/>
          <a:p>
            <a:pPr lvl="0"/>
            <a:r>
              <a:rPr lang="pt-BR" dirty="0" smtClean="0"/>
              <a:t>Macio</a:t>
            </a:r>
          </a:p>
          <a:p>
            <a:pPr lvl="0"/>
            <a:r>
              <a:rPr lang="pt-BR" dirty="0" smtClean="0"/>
              <a:t>Áspero</a:t>
            </a:r>
          </a:p>
          <a:p>
            <a:pPr lvl="0"/>
            <a:r>
              <a:rPr lang="pt-BR" dirty="0" smtClean="0"/>
              <a:t>Duro</a:t>
            </a:r>
          </a:p>
          <a:p>
            <a:pPr lvl="0"/>
            <a:r>
              <a:rPr lang="pt-BR" dirty="0" err="1" smtClean="0"/>
              <a:t>Enrrugado</a:t>
            </a:r>
            <a:endParaRPr lang="pt-BR" dirty="0" smtClean="0"/>
          </a:p>
          <a:p>
            <a:endParaRPr lang="pt-BR" dirty="0"/>
          </a:p>
        </p:txBody>
      </p:sp>
      <p:pic>
        <p:nvPicPr>
          <p:cNvPr id="11265" name="Picture 1" descr="C:\Documents and Settings\Tiago\Desktop\13.jpg"/>
          <p:cNvPicPr>
            <a:picLocks noChangeAspect="1" noChangeArrowheads="1"/>
          </p:cNvPicPr>
          <p:nvPr/>
        </p:nvPicPr>
        <p:blipFill>
          <a:blip r:embed="rId2" cstate="print"/>
          <a:srcRect/>
          <a:stretch>
            <a:fillRect/>
          </a:stretch>
        </p:blipFill>
        <p:spPr bwMode="auto">
          <a:xfrm>
            <a:off x="2627783" y="1268760"/>
            <a:ext cx="5806725" cy="4608512"/>
          </a:xfrm>
          <a:prstGeom prst="rect">
            <a:avLst/>
          </a:prstGeom>
          <a:noFill/>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562074"/>
          </a:xfrm>
        </p:spPr>
        <p:txBody>
          <a:bodyPr/>
          <a:lstStyle/>
          <a:p>
            <a:pPr algn="ctr"/>
            <a:r>
              <a:rPr lang="pt-BR" b="1" dirty="0" smtClean="0">
                <a:solidFill>
                  <a:schemeClr val="tx1"/>
                </a:solidFill>
              </a:rPr>
              <a:t>Sons</a:t>
            </a:r>
            <a:endParaRPr lang="pt-BR" dirty="0">
              <a:solidFill>
                <a:schemeClr val="tx1"/>
              </a:solidFill>
            </a:endParaRPr>
          </a:p>
        </p:txBody>
      </p:sp>
      <p:sp>
        <p:nvSpPr>
          <p:cNvPr id="3" name="Espaço Reservado para Conteúdo 2"/>
          <p:cNvSpPr>
            <a:spLocks noGrp="1"/>
          </p:cNvSpPr>
          <p:nvPr>
            <p:ph sz="quarter" idx="1"/>
          </p:nvPr>
        </p:nvSpPr>
        <p:spPr>
          <a:xfrm>
            <a:off x="313184" y="1340768"/>
            <a:ext cx="8435280" cy="4873752"/>
          </a:xfrm>
        </p:spPr>
        <p:txBody>
          <a:bodyPr>
            <a:normAutofit/>
          </a:bodyPr>
          <a:lstStyle/>
          <a:p>
            <a:r>
              <a:rPr lang="pt-BR" sz="1600" b="1" dirty="0" smtClean="0"/>
              <a:t>Conduta da professora:</a:t>
            </a:r>
            <a:r>
              <a:rPr lang="pt-BR" sz="1600" dirty="0" smtClean="0"/>
              <a:t> A criança sentada em uma cadeira e a professora deverá ficar atrás dela com espaçamento de mais ou menos um metro e começar com os sons.</a:t>
            </a:r>
          </a:p>
          <a:p>
            <a:endParaRPr lang="pt-BR" sz="1600" dirty="0" smtClean="0"/>
          </a:p>
          <a:p>
            <a:r>
              <a:rPr lang="pt-BR" sz="1600" dirty="0" smtClean="0"/>
              <a:t>A criança localiza o som do apito:      sim (  ) não (  )</a:t>
            </a:r>
          </a:p>
          <a:p>
            <a:r>
              <a:rPr lang="pt-BR" sz="1600" dirty="0" smtClean="0"/>
              <a:t>Palmas                                                sim (  ) não (  )</a:t>
            </a:r>
          </a:p>
          <a:p>
            <a:r>
              <a:rPr lang="pt-BR" sz="1600" dirty="0" smtClean="0"/>
              <a:t>Pés                                                      sim (  ) não (  )</a:t>
            </a:r>
          </a:p>
          <a:p>
            <a:r>
              <a:rPr lang="pt-BR" sz="1600" dirty="0" smtClean="0"/>
              <a:t>Palavras  (cadeado / tatu / patada)     sim (  ) não (  ) </a:t>
            </a:r>
          </a:p>
          <a:p>
            <a:endParaRPr lang="pt-BR" dirty="0"/>
          </a:p>
        </p:txBody>
      </p:sp>
      <p:pic>
        <p:nvPicPr>
          <p:cNvPr id="10241" name="Picture 1" descr="C:\Documents and Settings\Tiago\Desktop\imgres.jpg"/>
          <p:cNvPicPr>
            <a:picLocks noChangeAspect="1" noChangeArrowheads="1"/>
          </p:cNvPicPr>
          <p:nvPr/>
        </p:nvPicPr>
        <p:blipFill>
          <a:blip r:embed="rId2" cstate="print"/>
          <a:srcRect/>
          <a:stretch>
            <a:fillRect/>
          </a:stretch>
        </p:blipFill>
        <p:spPr bwMode="auto">
          <a:xfrm>
            <a:off x="5076056" y="3933056"/>
            <a:ext cx="3640658" cy="2726979"/>
          </a:xfrm>
          <a:prstGeom prst="rect">
            <a:avLst/>
          </a:prstGeom>
          <a:noFill/>
        </p:spPr>
      </p:pic>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normAutofit fontScale="90000"/>
          </a:bodyPr>
          <a:lstStyle/>
          <a:p>
            <a:pPr algn="ctr"/>
            <a:r>
              <a:rPr lang="pt-BR" sz="2000" b="1" dirty="0" smtClean="0">
                <a:solidFill>
                  <a:schemeClr val="tx1"/>
                </a:solidFill>
              </a:rPr>
              <a:t>Análise Síntese (quebra cabeça de 10 peças)</a:t>
            </a:r>
            <a:r>
              <a:rPr lang="pt-BR" dirty="0" smtClean="0"/>
              <a:t/>
            </a:r>
            <a:br>
              <a:rPr lang="pt-BR" dirty="0" smtClean="0"/>
            </a:br>
            <a:endParaRPr lang="pt-BR" dirty="0"/>
          </a:p>
        </p:txBody>
      </p:sp>
      <p:pic>
        <p:nvPicPr>
          <p:cNvPr id="9217" name="Picture 1" descr="C:\Documents and Settings\Tiago\Desktop\imgres.jpg"/>
          <p:cNvPicPr>
            <a:picLocks noChangeAspect="1" noChangeArrowheads="1"/>
          </p:cNvPicPr>
          <p:nvPr/>
        </p:nvPicPr>
        <p:blipFill>
          <a:blip r:embed="rId2" cstate="print"/>
          <a:srcRect/>
          <a:stretch>
            <a:fillRect/>
          </a:stretch>
        </p:blipFill>
        <p:spPr bwMode="auto">
          <a:xfrm>
            <a:off x="1979712" y="908720"/>
            <a:ext cx="4104456" cy="5550586"/>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8654"/>
            <a:ext cx="7467600" cy="634082"/>
          </a:xfrm>
        </p:spPr>
        <p:txBody>
          <a:bodyPr>
            <a:normAutofit fontScale="90000"/>
          </a:bodyPr>
          <a:lstStyle/>
          <a:p>
            <a:pPr algn="ctr"/>
            <a:r>
              <a:rPr lang="pt-BR" b="1" dirty="0" smtClean="0">
                <a:solidFill>
                  <a:schemeClr val="tx1"/>
                </a:solidFill>
              </a:rPr>
              <a:t>FICHA SÍNTESE DOS TESTES</a:t>
            </a:r>
            <a:r>
              <a:rPr lang="pt-BR" dirty="0" smtClean="0">
                <a:solidFill>
                  <a:schemeClr val="tx1"/>
                </a:solidFill>
              </a:rPr>
              <a:t/>
            </a:r>
            <a:br>
              <a:rPr lang="pt-BR" dirty="0" smtClean="0">
                <a:solidFill>
                  <a:schemeClr val="tx1"/>
                </a:solidFill>
              </a:rPr>
            </a:br>
            <a:endParaRPr lang="pt-BR" dirty="0">
              <a:solidFill>
                <a:schemeClr val="tx1"/>
              </a:solidFill>
            </a:endParaRPr>
          </a:p>
        </p:txBody>
      </p:sp>
      <p:graphicFrame>
        <p:nvGraphicFramePr>
          <p:cNvPr id="4" name="Espaço Reservado para Conteúdo 3"/>
          <p:cNvGraphicFramePr>
            <a:graphicFrameLocks noGrp="1"/>
          </p:cNvGraphicFramePr>
          <p:nvPr>
            <p:ph sz="quarter" idx="1"/>
          </p:nvPr>
        </p:nvGraphicFramePr>
        <p:xfrm>
          <a:off x="395534" y="764705"/>
          <a:ext cx="7848874" cy="4896542"/>
        </p:xfrm>
        <a:graphic>
          <a:graphicData uri="http://schemas.openxmlformats.org/drawingml/2006/table">
            <a:tbl>
              <a:tblPr/>
              <a:tblGrid>
                <a:gridCol w="1473602"/>
                <a:gridCol w="1053928"/>
                <a:gridCol w="978093"/>
                <a:gridCol w="930697"/>
                <a:gridCol w="1085813"/>
                <a:gridCol w="1240928"/>
                <a:gridCol w="1085813"/>
              </a:tblGrid>
              <a:tr h="238786">
                <a:tc gridSpan="7">
                  <a:txBody>
                    <a:bodyPr/>
                    <a:lstStyle/>
                    <a:p>
                      <a:pPr algn="ctr">
                        <a:spcAft>
                          <a:spcPts val="0"/>
                        </a:spcAft>
                      </a:pPr>
                      <a:r>
                        <a:rPr lang="pt-BR" sz="1400" b="1" dirty="0">
                          <a:solidFill>
                            <a:srgbClr val="000000"/>
                          </a:solidFill>
                          <a:latin typeface="Arial"/>
                          <a:ea typeface="Times New Roman"/>
                        </a:rPr>
                        <a:t>FICHA SÍNTESE DAS PROVAS</a:t>
                      </a:r>
                      <a:endParaRPr lang="pt-BR" sz="1200" dirty="0">
                        <a:solidFill>
                          <a:srgbClr val="000000"/>
                        </a:solidFill>
                        <a:latin typeface="Arial"/>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4674">
                <a:tc>
                  <a:txBody>
                    <a:bodyPr/>
                    <a:lstStyle/>
                    <a:p>
                      <a:pPr algn="ctr">
                        <a:spcAft>
                          <a:spcPts val="0"/>
                        </a:spcAft>
                      </a:pPr>
                      <a:r>
                        <a:rPr lang="pt-BR" sz="1200" b="1">
                          <a:solidFill>
                            <a:srgbClr val="000000"/>
                          </a:solidFill>
                          <a:latin typeface="Arial"/>
                          <a:ea typeface="Times New Roman"/>
                        </a:rPr>
                        <a:t>Dominâncias</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Realizou</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Mão</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Pé</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Olhos</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b="1">
                          <a:solidFill>
                            <a:srgbClr val="000000"/>
                          </a:solidFill>
                          <a:latin typeface="Arial"/>
                          <a:ea typeface="Times New Roman"/>
                        </a:rPr>
                        <a:t>Dificuldade</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200" b="1">
                          <a:solidFill>
                            <a:srgbClr val="000000"/>
                          </a:solidFill>
                          <a:latin typeface="Arial"/>
                          <a:ea typeface="Times New Roman"/>
                        </a:rPr>
                        <a:t>Ouvido</a:t>
                      </a: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87">
                <a:tc>
                  <a:txBody>
                    <a:bodyPr/>
                    <a:lstStyle/>
                    <a:p>
                      <a:pPr algn="ctr">
                        <a:spcAft>
                          <a:spcPts val="0"/>
                        </a:spcAft>
                      </a:pPr>
                      <a:r>
                        <a:rPr lang="pt-BR" sz="1200">
                          <a:solidFill>
                            <a:srgbClr val="000000"/>
                          </a:solidFill>
                          <a:latin typeface="Arial"/>
                          <a:ea typeface="Times New Roman"/>
                        </a:rPr>
                        <a:t>Papel amessado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02">
                <a:tc>
                  <a:txBody>
                    <a:bodyPr/>
                    <a:lstStyle/>
                    <a:p>
                      <a:pPr algn="ctr">
                        <a:spcAft>
                          <a:spcPts val="0"/>
                        </a:spcAft>
                      </a:pPr>
                      <a:r>
                        <a:rPr lang="pt-BR" sz="1200">
                          <a:solidFill>
                            <a:srgbClr val="000000"/>
                          </a:solidFill>
                          <a:latin typeface="Arial"/>
                          <a:ea typeface="Times New Roman"/>
                        </a:rPr>
                        <a:t>Escrita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86">
                <a:tc>
                  <a:txBody>
                    <a:bodyPr/>
                    <a:lstStyle/>
                    <a:p>
                      <a:pPr algn="ctr">
                        <a:spcAft>
                          <a:spcPts val="0"/>
                        </a:spcAft>
                      </a:pPr>
                      <a:r>
                        <a:rPr lang="pt-BR" sz="1200">
                          <a:solidFill>
                            <a:srgbClr val="000000"/>
                          </a:solidFill>
                          <a:latin typeface="Arial"/>
                          <a:ea typeface="Times New Roman"/>
                        </a:rPr>
                        <a:t>Recorte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36">
                <a:tc>
                  <a:txBody>
                    <a:bodyPr/>
                    <a:lstStyle/>
                    <a:p>
                      <a:pPr algn="ctr">
                        <a:spcAft>
                          <a:spcPts val="0"/>
                        </a:spcAft>
                      </a:pPr>
                      <a:r>
                        <a:rPr lang="pt-BR" sz="1200">
                          <a:solidFill>
                            <a:srgbClr val="000000"/>
                          </a:solidFill>
                          <a:latin typeface="Arial"/>
                          <a:ea typeface="Times New Roman"/>
                        </a:rPr>
                        <a:t>Gisele Soubriran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08">
                <a:tc>
                  <a:txBody>
                    <a:bodyPr/>
                    <a:lstStyle/>
                    <a:p>
                      <a:pPr algn="ctr">
                        <a:spcAft>
                          <a:spcPts val="0"/>
                        </a:spcAft>
                      </a:pPr>
                      <a:r>
                        <a:rPr lang="pt-BR" sz="1200">
                          <a:solidFill>
                            <a:srgbClr val="000000"/>
                          </a:solidFill>
                          <a:latin typeface="Arial"/>
                          <a:ea typeface="Times New Roman"/>
                        </a:rPr>
                        <a:t>Cone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93">
                <a:tc>
                  <a:txBody>
                    <a:bodyPr/>
                    <a:lstStyle/>
                    <a:p>
                      <a:pPr algn="ctr">
                        <a:spcAft>
                          <a:spcPts val="0"/>
                        </a:spcAft>
                      </a:pPr>
                      <a:r>
                        <a:rPr lang="pt-BR" sz="1200">
                          <a:solidFill>
                            <a:srgbClr val="000000"/>
                          </a:solidFill>
                          <a:latin typeface="Arial"/>
                          <a:ea typeface="Times New Roman"/>
                        </a:rPr>
                        <a:t>Rebote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079">
                <a:tc>
                  <a:txBody>
                    <a:bodyPr/>
                    <a:lstStyle/>
                    <a:p>
                      <a:pPr algn="ctr">
                        <a:spcAft>
                          <a:spcPts val="0"/>
                        </a:spcAft>
                      </a:pPr>
                      <a:r>
                        <a:rPr lang="pt-BR" sz="1200">
                          <a:solidFill>
                            <a:srgbClr val="000000"/>
                          </a:solidFill>
                          <a:latin typeface="Arial"/>
                          <a:ea typeface="Times New Roman"/>
                        </a:rPr>
                        <a:t>Pé em linha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14">
                <a:tc>
                  <a:txBody>
                    <a:bodyPr/>
                    <a:lstStyle/>
                    <a:p>
                      <a:pPr algn="ctr">
                        <a:spcAft>
                          <a:spcPts val="0"/>
                        </a:spcAft>
                      </a:pPr>
                      <a:r>
                        <a:rPr lang="pt-BR" sz="1200">
                          <a:solidFill>
                            <a:srgbClr val="000000"/>
                          </a:solidFill>
                          <a:latin typeface="Arial"/>
                          <a:ea typeface="Times New Roman"/>
                        </a:rPr>
                        <a:t>Textura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72">
                <a:tc>
                  <a:txBody>
                    <a:bodyPr/>
                    <a:lstStyle/>
                    <a:p>
                      <a:pPr algn="ctr">
                        <a:spcAft>
                          <a:spcPts val="0"/>
                        </a:spcAft>
                      </a:pPr>
                      <a:r>
                        <a:rPr lang="pt-BR" sz="1200">
                          <a:solidFill>
                            <a:srgbClr val="000000"/>
                          </a:solidFill>
                          <a:latin typeface="Arial"/>
                          <a:ea typeface="Times New Roman"/>
                        </a:rPr>
                        <a:t>Cores primária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329">
                <a:tc>
                  <a:txBody>
                    <a:bodyPr/>
                    <a:lstStyle/>
                    <a:p>
                      <a:pPr algn="ctr">
                        <a:spcAft>
                          <a:spcPts val="0"/>
                        </a:spcAft>
                      </a:pPr>
                      <a:r>
                        <a:rPr lang="pt-BR" sz="1200">
                          <a:solidFill>
                            <a:srgbClr val="000000"/>
                          </a:solidFill>
                          <a:latin typeface="Arial"/>
                          <a:ea typeface="Times New Roman"/>
                        </a:rPr>
                        <a:t>Analíse-síntese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876">
                <a:tc>
                  <a:txBody>
                    <a:bodyPr/>
                    <a:lstStyle/>
                    <a:p>
                      <a:pPr algn="ctr">
                        <a:spcAft>
                          <a:spcPts val="0"/>
                        </a:spcAft>
                      </a:pPr>
                      <a:r>
                        <a:rPr lang="pt-BR" sz="1200" dirty="0">
                          <a:solidFill>
                            <a:srgbClr val="000000"/>
                          </a:solidFill>
                          <a:latin typeface="Arial"/>
                          <a:ea typeface="Times New Roman"/>
                        </a:rPr>
                        <a:t>Sons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200" dirty="0">
                        <a:solidFill>
                          <a:srgbClr val="000000"/>
                        </a:solidFill>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txBox="1">
            <a:spLocks/>
          </p:cNvSpPr>
          <p:nvPr/>
        </p:nvSpPr>
        <p:spPr>
          <a:xfrm>
            <a:off x="323528" y="5531222"/>
            <a:ext cx="4536504" cy="1066130"/>
          </a:xfrm>
          <a:prstGeom prst="rect">
            <a:avLst/>
          </a:prstGeom>
        </p:spPr>
        <p:txBody>
          <a:bodyPr vert="horz" anchor="b">
            <a:normAutofit fontScale="75000" lnSpcReduction="20000"/>
          </a:bodyPr>
          <a:lstStyle/>
          <a:p>
            <a:pPr lvl="0">
              <a:buFont typeface="Arial" pitchFamily="34" charset="0"/>
              <a:buChar char="•"/>
            </a:pPr>
            <a:r>
              <a:rPr lang="pt-BR" sz="2000" b="1" dirty="0"/>
              <a:t>Utilize um circulo para DIREITA</a:t>
            </a:r>
            <a:endParaRPr lang="pt-BR" sz="2000" dirty="0"/>
          </a:p>
          <a:p>
            <a:pPr lvl="0">
              <a:buFont typeface="Arial" pitchFamily="34" charset="0"/>
              <a:buChar char="•"/>
            </a:pPr>
            <a:r>
              <a:rPr lang="pt-BR" sz="2000" b="1" dirty="0"/>
              <a:t>Utilize um triângulo para ESQUERDA</a:t>
            </a:r>
            <a:endParaRPr lang="pt-BR" sz="2000" dirty="0"/>
          </a:p>
          <a:p>
            <a:pPr lvl="0">
              <a:buFont typeface="Arial" pitchFamily="34" charset="0"/>
              <a:buChar char="•"/>
            </a:pPr>
            <a:r>
              <a:rPr lang="pt-BR" sz="2000" b="1" dirty="0"/>
              <a:t>Utilize um quadrado para INDEFINIDO</a:t>
            </a:r>
            <a:endParaRPr lang="pt-BR" sz="2000" dirty="0"/>
          </a:p>
          <a:p>
            <a:pPr lvl="0">
              <a:buFont typeface="Arial" pitchFamily="34" charset="0"/>
              <a:buChar char="•"/>
            </a:pPr>
            <a:r>
              <a:rPr lang="pt-BR" sz="2000" b="1" dirty="0"/>
              <a:t>Utilize SIM / NÃO / ÀS VEZES</a:t>
            </a:r>
            <a:endParaRPr lang="pt-BR" sz="2000"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sz="quarter" idx="1"/>
          </p:nvPr>
        </p:nvSpPr>
        <p:spPr/>
        <p:txBody>
          <a:bodyPr/>
          <a:lstStyle/>
          <a:p>
            <a:endParaRPr lang="pt-BR" dirty="0"/>
          </a:p>
        </p:txBody>
      </p:sp>
      <p:pic>
        <p:nvPicPr>
          <p:cNvPr id="19457" name="Picture 1" descr="anexo3"/>
          <p:cNvPicPr>
            <a:picLocks noChangeAspect="1" noChangeArrowheads="1"/>
          </p:cNvPicPr>
          <p:nvPr/>
        </p:nvPicPr>
        <p:blipFill>
          <a:blip r:embed="rId2" cstate="print"/>
          <a:srcRect/>
          <a:stretch>
            <a:fillRect/>
          </a:stretch>
        </p:blipFill>
        <p:spPr bwMode="auto">
          <a:xfrm>
            <a:off x="179512" y="1"/>
            <a:ext cx="648072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490066"/>
          </a:xfrm>
        </p:spPr>
        <p:txBody>
          <a:bodyPr>
            <a:normAutofit/>
          </a:bodyPr>
          <a:lstStyle/>
          <a:p>
            <a:pPr algn="ctr"/>
            <a:r>
              <a:rPr lang="pt-BR" sz="1800" b="1" dirty="0" smtClean="0">
                <a:solidFill>
                  <a:schemeClr val="tx1"/>
                </a:solidFill>
              </a:rPr>
              <a:t>AVALIAÇÃO PSICOMOTORA </a:t>
            </a:r>
            <a:endParaRPr lang="pt-BR" sz="1800" dirty="0">
              <a:solidFill>
                <a:schemeClr val="tx1"/>
              </a:solidFill>
            </a:endParaRPr>
          </a:p>
        </p:txBody>
      </p:sp>
      <p:sp>
        <p:nvSpPr>
          <p:cNvPr id="3" name="Espaço Reservado para Conteúdo 2"/>
          <p:cNvSpPr>
            <a:spLocks noGrp="1"/>
          </p:cNvSpPr>
          <p:nvPr>
            <p:ph sz="quarter" idx="1"/>
          </p:nvPr>
        </p:nvSpPr>
        <p:spPr>
          <a:xfrm>
            <a:off x="457200" y="908720"/>
            <a:ext cx="7467600" cy="864096"/>
          </a:xfrm>
        </p:spPr>
        <p:txBody>
          <a:bodyPr>
            <a:normAutofit lnSpcReduction="10000"/>
          </a:bodyPr>
          <a:lstStyle/>
          <a:p>
            <a:r>
              <a:rPr lang="pt-BR" dirty="0" smtClean="0"/>
              <a:t>Coordenação </a:t>
            </a:r>
            <a:r>
              <a:rPr lang="pt-BR" dirty="0" err="1" smtClean="0"/>
              <a:t>grafomotora</a:t>
            </a:r>
            <a:endParaRPr lang="pt-BR" dirty="0" smtClean="0"/>
          </a:p>
          <a:p>
            <a:r>
              <a:rPr lang="pt-BR" dirty="0" smtClean="0"/>
              <a:t>Faça cópia idêntica das seguintes figuras:</a:t>
            </a:r>
          </a:p>
          <a:p>
            <a:pPr>
              <a:buNone/>
            </a:pPr>
            <a:endParaRPr lang="pt-BR" dirty="0" smtClean="0"/>
          </a:p>
          <a:p>
            <a:endParaRPr lang="pt-BR" dirty="0"/>
          </a:p>
        </p:txBody>
      </p:sp>
      <p:sp>
        <p:nvSpPr>
          <p:cNvPr id="18446" name="Rectangle 2"/>
          <p:cNvSpPr>
            <a:spLocks noChangeArrowheads="1"/>
          </p:cNvSpPr>
          <p:nvPr/>
        </p:nvSpPr>
        <p:spPr bwMode="auto">
          <a:xfrm>
            <a:off x="899592" y="1988840"/>
            <a:ext cx="1304925" cy="981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47" name="AutoShape 3"/>
          <p:cNvSpPr>
            <a:spLocks noChangeArrowheads="1"/>
          </p:cNvSpPr>
          <p:nvPr/>
        </p:nvSpPr>
        <p:spPr bwMode="auto">
          <a:xfrm>
            <a:off x="899592" y="3212976"/>
            <a:ext cx="1943100" cy="1038225"/>
          </a:xfrm>
          <a:prstGeom prst="homePlate">
            <a:avLst>
              <a:gd name="adj" fmla="val 4678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9" name="Retângulo 18"/>
          <p:cNvSpPr/>
          <p:nvPr/>
        </p:nvSpPr>
        <p:spPr>
          <a:xfrm>
            <a:off x="755576" y="4437112"/>
            <a:ext cx="6912768" cy="369332"/>
          </a:xfrm>
          <a:prstGeom prst="rect">
            <a:avLst/>
          </a:prstGeom>
        </p:spPr>
        <p:txBody>
          <a:bodyPr wrap="square">
            <a:spAutoFit/>
          </a:bodyPr>
          <a:lstStyle/>
          <a:p>
            <a:r>
              <a:rPr lang="pt-BR" dirty="0"/>
              <a:t>Copie igual a figura abaixo e fale o nome de cada forma:</a:t>
            </a:r>
          </a:p>
        </p:txBody>
      </p:sp>
      <p:sp>
        <p:nvSpPr>
          <p:cNvPr id="18448" name="Oval 4"/>
          <p:cNvSpPr>
            <a:spLocks noChangeArrowheads="1"/>
          </p:cNvSpPr>
          <p:nvPr/>
        </p:nvSpPr>
        <p:spPr bwMode="auto">
          <a:xfrm>
            <a:off x="971600" y="5157192"/>
            <a:ext cx="1790700" cy="10953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449" name="Rectangle 5"/>
          <p:cNvSpPr>
            <a:spLocks noChangeArrowheads="1"/>
          </p:cNvSpPr>
          <p:nvPr/>
        </p:nvSpPr>
        <p:spPr bwMode="auto">
          <a:xfrm>
            <a:off x="899592" y="5085184"/>
            <a:ext cx="600075" cy="514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50" name="Oval 6"/>
          <p:cNvSpPr>
            <a:spLocks noChangeArrowheads="1"/>
          </p:cNvSpPr>
          <p:nvPr/>
        </p:nvSpPr>
        <p:spPr bwMode="auto">
          <a:xfrm>
            <a:off x="2195736" y="5085184"/>
            <a:ext cx="704850" cy="609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451" name="AutoShape 7"/>
          <p:cNvSpPr>
            <a:spLocks noChangeArrowheads="1"/>
          </p:cNvSpPr>
          <p:nvPr/>
        </p:nvSpPr>
        <p:spPr bwMode="auto">
          <a:xfrm>
            <a:off x="3491880" y="5301208"/>
            <a:ext cx="762000" cy="56197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8452" name="Rectangle 8"/>
          <p:cNvSpPr>
            <a:spLocks noChangeArrowheads="1"/>
          </p:cNvSpPr>
          <p:nvPr/>
        </p:nvSpPr>
        <p:spPr bwMode="auto">
          <a:xfrm>
            <a:off x="5220072" y="5373216"/>
            <a:ext cx="914400" cy="561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662"/>
            <a:ext cx="7467600" cy="778098"/>
          </a:xfrm>
        </p:spPr>
        <p:txBody>
          <a:bodyPr>
            <a:normAutofit fontScale="90000"/>
          </a:bodyPr>
          <a:lstStyle/>
          <a:p>
            <a:r>
              <a:rPr lang="pt-BR" sz="2000" dirty="0" smtClean="0">
                <a:solidFill>
                  <a:schemeClr val="tx1"/>
                </a:solidFill>
              </a:rPr>
              <a:t>Circule o carro grande.</a:t>
            </a:r>
            <a:br>
              <a:rPr lang="pt-BR" sz="2000" dirty="0" smtClean="0">
                <a:solidFill>
                  <a:schemeClr val="tx1"/>
                </a:solidFill>
              </a:rPr>
            </a:br>
            <a:r>
              <a:rPr lang="pt-BR" sz="2000" dirty="0" smtClean="0">
                <a:solidFill>
                  <a:schemeClr val="tx1"/>
                </a:solidFill>
              </a:rPr>
              <a:t>Risque o carro pequeno.</a:t>
            </a:r>
            <a:r>
              <a:rPr lang="pt-BR" dirty="0" smtClean="0"/>
              <a:t/>
            </a:r>
            <a:br>
              <a:rPr lang="pt-BR" dirty="0" smtClean="0"/>
            </a:br>
            <a:endParaRPr lang="pt-BR" dirty="0"/>
          </a:p>
        </p:txBody>
      </p:sp>
      <p:pic>
        <p:nvPicPr>
          <p:cNvPr id="17411" name="Picture 3" descr="http://2.bp.blogspot.com/_JB1MBJfZNw4/Sivfsyap8BI/AAAAAAAADxw/HIQoVrBFjEg/s400/desenho+de+carro+para+colorir+carro+para+pintar+carro+antigo+para+colorir.jpg"/>
          <p:cNvPicPr>
            <a:picLocks noChangeAspect="1" noChangeArrowheads="1"/>
          </p:cNvPicPr>
          <p:nvPr/>
        </p:nvPicPr>
        <p:blipFill>
          <a:blip r:embed="rId2" cstate="print"/>
          <a:srcRect/>
          <a:stretch>
            <a:fillRect/>
          </a:stretch>
        </p:blipFill>
        <p:spPr bwMode="auto">
          <a:xfrm>
            <a:off x="539552" y="4869160"/>
            <a:ext cx="1716191" cy="936104"/>
          </a:xfrm>
          <a:prstGeom prst="rect">
            <a:avLst/>
          </a:prstGeom>
          <a:noFill/>
        </p:spPr>
      </p:pic>
      <p:pic>
        <p:nvPicPr>
          <p:cNvPr id="17410" name="Picture 2" descr="http://2.bp.blogspot.com/_JB1MBJfZNw4/Sivfsyap8BI/AAAAAAAADxw/HIQoVrBFjEg/s400/desenho+de+carro+para+colorir+carro+para+pintar+carro+antigo+para+colorir.jpg"/>
          <p:cNvPicPr>
            <a:picLocks noChangeAspect="1" noChangeArrowheads="1"/>
          </p:cNvPicPr>
          <p:nvPr/>
        </p:nvPicPr>
        <p:blipFill>
          <a:blip r:embed="rId3" cstate="print"/>
          <a:srcRect/>
          <a:stretch>
            <a:fillRect/>
          </a:stretch>
        </p:blipFill>
        <p:spPr bwMode="auto">
          <a:xfrm>
            <a:off x="2555776" y="4149080"/>
            <a:ext cx="2942024" cy="1624955"/>
          </a:xfrm>
          <a:prstGeom prst="rect">
            <a:avLst/>
          </a:prstGeom>
          <a:noFill/>
        </p:spPr>
      </p:pic>
      <p:pic>
        <p:nvPicPr>
          <p:cNvPr id="17409" name="il_fi" descr="http://2.bp.blogspot.com/_JB1MBJfZNw4/Sivfsyap8BI/AAAAAAAADxw/HIQoVrBFjEg/s400/desenho+de+carro+para+colorir+carro+para+pintar+carro+antigo+para+colorir.jpg"/>
          <p:cNvPicPr>
            <a:picLocks noChangeAspect="1" noChangeArrowheads="1"/>
          </p:cNvPicPr>
          <p:nvPr/>
        </p:nvPicPr>
        <p:blipFill>
          <a:blip r:embed="rId3" cstate="print"/>
          <a:srcRect/>
          <a:stretch>
            <a:fillRect/>
          </a:stretch>
        </p:blipFill>
        <p:spPr bwMode="auto">
          <a:xfrm>
            <a:off x="5436096" y="3789040"/>
            <a:ext cx="3283606" cy="1815455"/>
          </a:xfrm>
          <a:prstGeom prst="rect">
            <a:avLst/>
          </a:prstGeom>
          <a:noFill/>
        </p:spPr>
      </p:pic>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1800" dirty="0" smtClean="0">
                <a:solidFill>
                  <a:schemeClr val="tx1"/>
                </a:solidFill>
              </a:rPr>
              <a:t>Faça uma cruz nos lápis que estão dentro do retângulo e circule os que estão fora:</a:t>
            </a:r>
            <a:br>
              <a:rPr lang="pt-BR" sz="1800" dirty="0" smtClean="0">
                <a:solidFill>
                  <a:schemeClr val="tx1"/>
                </a:solidFill>
              </a:rPr>
            </a:br>
            <a:endParaRPr lang="pt-BR" sz="1800" dirty="0">
              <a:solidFill>
                <a:schemeClr val="tx1"/>
              </a:solidFill>
            </a:endParaRPr>
          </a:p>
        </p:txBody>
      </p:sp>
      <p:pic>
        <p:nvPicPr>
          <p:cNvPr id="16385" name="il_fi" descr="http://www.gartic.com.br/imgs/mural/gg/ggralato/1249186713.gif"/>
          <p:cNvPicPr>
            <a:picLocks noChangeAspect="1" noChangeArrowheads="1"/>
          </p:cNvPicPr>
          <p:nvPr/>
        </p:nvPicPr>
        <p:blipFill>
          <a:blip r:embed="rId2" cstate="print"/>
          <a:srcRect/>
          <a:stretch>
            <a:fillRect/>
          </a:stretch>
        </p:blipFill>
        <p:spPr bwMode="auto">
          <a:xfrm>
            <a:off x="1043608" y="3068960"/>
            <a:ext cx="2571750" cy="2085975"/>
          </a:xfrm>
          <a:prstGeom prst="rect">
            <a:avLst/>
          </a:prstGeom>
          <a:noFill/>
          <a:ln w="9525">
            <a:noFill/>
            <a:miter lim="800000"/>
            <a:headEnd/>
            <a:tailEnd/>
          </a:ln>
        </p:spPr>
      </p:pic>
      <p:pic>
        <p:nvPicPr>
          <p:cNvPr id="16386" name="il_fi" descr="http://www.gartic.com.br/imgs/mural/gg/ggralato/1249186713.gif"/>
          <p:cNvPicPr>
            <a:picLocks noChangeAspect="1" noChangeArrowheads="1"/>
          </p:cNvPicPr>
          <p:nvPr/>
        </p:nvPicPr>
        <p:blipFill>
          <a:blip r:embed="rId2" cstate="print"/>
          <a:srcRect/>
          <a:stretch>
            <a:fillRect/>
          </a:stretch>
        </p:blipFill>
        <p:spPr bwMode="auto">
          <a:xfrm>
            <a:off x="4283968" y="3140968"/>
            <a:ext cx="2571750" cy="19145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003232" cy="1143000"/>
          </a:xfrm>
        </p:spPr>
        <p:txBody>
          <a:bodyPr>
            <a:normAutofit fontScale="90000"/>
          </a:bodyPr>
          <a:lstStyle/>
          <a:p>
            <a:r>
              <a:rPr lang="pt-BR" sz="1800" dirty="0" smtClean="0">
                <a:solidFill>
                  <a:schemeClr val="tx1"/>
                </a:solidFill>
              </a:rPr>
              <a:t>Circule onde há muitas moedas e faça uma cruz onde há poucas moedas</a:t>
            </a:r>
            <a:r>
              <a:rPr lang="pt-BR" dirty="0" smtClean="0">
                <a:solidFill>
                  <a:schemeClr val="tx1"/>
                </a:solidFill>
              </a:rPr>
              <a:t>:</a:t>
            </a:r>
            <a:r>
              <a:rPr lang="pt-BR" dirty="0" smtClean="0"/>
              <a:t/>
            </a:r>
            <a:br>
              <a:rPr lang="pt-BR" dirty="0" smtClean="0"/>
            </a:br>
            <a:endParaRPr lang="pt-BR" dirty="0"/>
          </a:p>
        </p:txBody>
      </p:sp>
      <p:pic>
        <p:nvPicPr>
          <p:cNvPr id="15361" name="il_fi" descr="http://blogs.estadao.com.br/descomplicador/wp-content/blogs.dir/32/files/2010/01/Moedas._Marcos_Mendes.AE.JPG"/>
          <p:cNvPicPr>
            <a:picLocks noChangeAspect="1" noChangeArrowheads="1"/>
          </p:cNvPicPr>
          <p:nvPr/>
        </p:nvPicPr>
        <p:blipFill>
          <a:blip r:embed="rId2" cstate="print"/>
          <a:srcRect/>
          <a:stretch>
            <a:fillRect/>
          </a:stretch>
        </p:blipFill>
        <p:spPr bwMode="auto">
          <a:xfrm>
            <a:off x="1043608" y="2780928"/>
            <a:ext cx="3019425" cy="1819275"/>
          </a:xfrm>
          <a:prstGeom prst="rect">
            <a:avLst/>
          </a:prstGeom>
          <a:noFill/>
          <a:ln w="9525">
            <a:noFill/>
            <a:miter lim="800000"/>
            <a:headEnd/>
            <a:tailEnd/>
          </a:ln>
        </p:spPr>
      </p:pic>
      <p:pic>
        <p:nvPicPr>
          <p:cNvPr id="15362" name="il_fi" descr="http://1.bp.blogspot.com/_BLerfUtm3JU/SgAtRol47UI/AAAAAAAAAXM/QF71eu0oC88/s320/Moedas.jpg"/>
          <p:cNvPicPr>
            <a:picLocks noChangeAspect="1" noChangeArrowheads="1"/>
          </p:cNvPicPr>
          <p:nvPr/>
        </p:nvPicPr>
        <p:blipFill>
          <a:blip r:embed="rId3" cstate="print"/>
          <a:srcRect/>
          <a:stretch>
            <a:fillRect/>
          </a:stretch>
        </p:blipFill>
        <p:spPr bwMode="auto">
          <a:xfrm>
            <a:off x="4860032" y="2996952"/>
            <a:ext cx="1714500" cy="12763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332656"/>
            <a:ext cx="8496944" cy="6141296"/>
          </a:xfrm>
        </p:spPr>
        <p:txBody>
          <a:bodyPr>
            <a:normAutofit/>
          </a:bodyPr>
          <a:lstStyle/>
          <a:p>
            <a:pPr algn="just"/>
            <a:r>
              <a:rPr lang="pt-BR" dirty="0" smtClean="0"/>
              <a:t>Esse termo, por vezes, na literatura, é tratado como sinônimo de outros. De acordo com Maria Regina Maluf (1991), "a literatura atual permite que sejam tratados como equivalentes as denominações Psicologia Educacional, Psicologia Escolar e Psicopedagogia". Segundo essa autora, os objetos de estudo não apresentam diferenças que justifiquem serem tratados como áreas discretas, pois "há entre elas uma unidade, embora não propriamente a mesma identidade" (1991, p. 4). Afirma também M. R. Maluf que, do ponto de vista da atuação profissional, o psicólogo educacional, o psicólogo escolar e o psicopedagogo desempenham papéis semelhantes (cf. Maluf, 1991).</a:t>
            </a:r>
            <a:endParaRPr lang="pt-BR" dirty="0"/>
          </a:p>
        </p:txBody>
      </p:sp>
      <p:pic>
        <p:nvPicPr>
          <p:cNvPr id="4" name="Picture 2" descr="C:\Documents and Settings\Tiago\Desktop\imgres.jpg"/>
          <p:cNvPicPr>
            <a:picLocks noChangeAspect="1" noChangeArrowheads="1"/>
          </p:cNvPicPr>
          <p:nvPr/>
        </p:nvPicPr>
        <p:blipFill>
          <a:blip r:embed="rId2" cstate="print"/>
          <a:srcRect/>
          <a:stretch>
            <a:fillRect/>
          </a:stretch>
        </p:blipFill>
        <p:spPr bwMode="auto">
          <a:xfrm>
            <a:off x="323528" y="5301208"/>
            <a:ext cx="1851634" cy="1296144"/>
          </a:xfrm>
          <a:prstGeom prst="rect">
            <a:avLst/>
          </a:prstGeom>
          <a:noFill/>
        </p:spPr>
      </p:pic>
      <p:pic>
        <p:nvPicPr>
          <p:cNvPr id="2050" name="Picture 2" descr="C:\Documents and Settings\Tiago\Desktop\imgres.jpg"/>
          <p:cNvPicPr>
            <a:picLocks noChangeAspect="1" noChangeArrowheads="1"/>
          </p:cNvPicPr>
          <p:nvPr/>
        </p:nvPicPr>
        <p:blipFill>
          <a:blip r:embed="rId3" cstate="print"/>
          <a:srcRect/>
          <a:stretch>
            <a:fillRect/>
          </a:stretch>
        </p:blipFill>
        <p:spPr bwMode="auto">
          <a:xfrm>
            <a:off x="6516216" y="4734876"/>
            <a:ext cx="1584176" cy="2123123"/>
          </a:xfrm>
          <a:prstGeom prst="rect">
            <a:avLst/>
          </a:prstGeom>
          <a:noFill/>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850106"/>
          </a:xfrm>
        </p:spPr>
        <p:txBody>
          <a:bodyPr>
            <a:normAutofit fontScale="90000"/>
          </a:bodyPr>
          <a:lstStyle/>
          <a:p>
            <a:pPr algn="ctr"/>
            <a:r>
              <a:rPr lang="pt-BR" dirty="0" smtClean="0">
                <a:solidFill>
                  <a:schemeClr val="tx1"/>
                </a:solidFill>
              </a:rPr>
              <a:t>Circule o livro do meio:</a:t>
            </a:r>
            <a:br>
              <a:rPr lang="pt-BR" dirty="0" smtClean="0">
                <a:solidFill>
                  <a:schemeClr val="tx1"/>
                </a:solidFill>
              </a:rPr>
            </a:br>
            <a:endParaRPr lang="pt-BR" dirty="0">
              <a:solidFill>
                <a:schemeClr val="tx1"/>
              </a:solidFill>
            </a:endParaRPr>
          </a:p>
        </p:txBody>
      </p:sp>
      <p:pic>
        <p:nvPicPr>
          <p:cNvPr id="26625" name="il_fi" descr="http://www.filosofia.com.br/figuras/livro.gif"/>
          <p:cNvPicPr>
            <a:picLocks noChangeAspect="1" noChangeArrowheads="1"/>
          </p:cNvPicPr>
          <p:nvPr/>
        </p:nvPicPr>
        <p:blipFill>
          <a:blip r:embed="rId2" cstate="print"/>
          <a:srcRect/>
          <a:stretch>
            <a:fillRect/>
          </a:stretch>
        </p:blipFill>
        <p:spPr bwMode="auto">
          <a:xfrm>
            <a:off x="5796136" y="3140968"/>
            <a:ext cx="2405262" cy="2376798"/>
          </a:xfrm>
          <a:prstGeom prst="rect">
            <a:avLst/>
          </a:prstGeom>
          <a:noFill/>
          <a:ln w="9525">
            <a:noFill/>
            <a:miter lim="800000"/>
            <a:headEnd/>
            <a:tailEnd/>
          </a:ln>
        </p:spPr>
      </p:pic>
      <p:pic>
        <p:nvPicPr>
          <p:cNvPr id="26626" name="il_fi" descr="http://www.filosofia.com.br/figuras/livro.gif"/>
          <p:cNvPicPr>
            <a:picLocks noChangeAspect="1" noChangeArrowheads="1"/>
          </p:cNvPicPr>
          <p:nvPr/>
        </p:nvPicPr>
        <p:blipFill>
          <a:blip r:embed="rId2" cstate="print"/>
          <a:srcRect/>
          <a:stretch>
            <a:fillRect/>
          </a:stretch>
        </p:blipFill>
        <p:spPr bwMode="auto">
          <a:xfrm>
            <a:off x="3131840" y="3140968"/>
            <a:ext cx="2592288" cy="2561610"/>
          </a:xfrm>
          <a:prstGeom prst="rect">
            <a:avLst/>
          </a:prstGeom>
          <a:noFill/>
          <a:ln w="9525">
            <a:noFill/>
            <a:miter lim="800000"/>
            <a:headEnd/>
            <a:tailEnd/>
          </a:ln>
        </p:spPr>
      </p:pic>
      <p:pic>
        <p:nvPicPr>
          <p:cNvPr id="26627" name="il_fi" descr="http://www.filosofia.com.br/figuras/livro.gif"/>
          <p:cNvPicPr>
            <a:picLocks noChangeAspect="1" noChangeArrowheads="1"/>
          </p:cNvPicPr>
          <p:nvPr/>
        </p:nvPicPr>
        <p:blipFill>
          <a:blip r:embed="rId2" cstate="print"/>
          <a:srcRect/>
          <a:stretch>
            <a:fillRect/>
          </a:stretch>
        </p:blipFill>
        <p:spPr bwMode="auto">
          <a:xfrm>
            <a:off x="323528" y="3178998"/>
            <a:ext cx="2664296" cy="263276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384"/>
            <a:ext cx="8507288" cy="1143000"/>
          </a:xfrm>
        </p:spPr>
        <p:txBody>
          <a:bodyPr>
            <a:normAutofit fontScale="90000"/>
          </a:bodyPr>
          <a:lstStyle/>
          <a:p>
            <a:r>
              <a:rPr lang="pt-BR" sz="1800" dirty="0" smtClean="0"/>
              <a:t> </a:t>
            </a:r>
            <a:br>
              <a:rPr lang="pt-BR" sz="1800" dirty="0" smtClean="0"/>
            </a:br>
            <a:r>
              <a:rPr lang="pt-BR" sz="1800" dirty="0" smtClean="0">
                <a:solidFill>
                  <a:schemeClr val="tx1"/>
                </a:solidFill>
              </a:rPr>
              <a:t>Risque o que está acima da casa e faça um círculo no que está embaixo da casa:</a:t>
            </a:r>
            <a:r>
              <a:rPr lang="pt-BR" dirty="0" smtClean="0">
                <a:solidFill>
                  <a:schemeClr val="tx1"/>
                </a:solidFill>
              </a:rPr>
              <a:t/>
            </a:r>
            <a:br>
              <a:rPr lang="pt-BR" dirty="0" smtClean="0">
                <a:solidFill>
                  <a:schemeClr val="tx1"/>
                </a:solidFill>
              </a:rPr>
            </a:br>
            <a:endParaRPr lang="pt-BR" dirty="0">
              <a:solidFill>
                <a:schemeClr val="tx1"/>
              </a:solidFill>
            </a:endParaRPr>
          </a:p>
        </p:txBody>
      </p:sp>
      <p:pic>
        <p:nvPicPr>
          <p:cNvPr id="23553" name="il_fi" descr="http://1.bp.blogspot.com/_9JO0ipJkPpE/Ru75TK44ImI/AAAAAAAAAE8/wi-EREG0pKQ/s320/soleil21.gif"/>
          <p:cNvPicPr>
            <a:picLocks noChangeAspect="1" noChangeArrowheads="1"/>
          </p:cNvPicPr>
          <p:nvPr/>
        </p:nvPicPr>
        <p:blipFill>
          <a:blip r:embed="rId2" cstate="print"/>
          <a:srcRect/>
          <a:stretch>
            <a:fillRect/>
          </a:stretch>
        </p:blipFill>
        <p:spPr bwMode="auto">
          <a:xfrm>
            <a:off x="755576" y="1196752"/>
            <a:ext cx="1562100" cy="1581150"/>
          </a:xfrm>
          <a:prstGeom prst="rect">
            <a:avLst/>
          </a:prstGeom>
          <a:noFill/>
          <a:ln w="9525">
            <a:noFill/>
            <a:miter lim="800000"/>
            <a:headEnd/>
            <a:tailEnd/>
          </a:ln>
        </p:spPr>
      </p:pic>
      <p:pic>
        <p:nvPicPr>
          <p:cNvPr id="23554" name="il_fi" descr="http://www.portalsaofrancisco.com.br/alfa/casa-para-colorir/imagens/casa-1.jpg"/>
          <p:cNvPicPr>
            <a:picLocks noChangeAspect="1" noChangeArrowheads="1"/>
          </p:cNvPicPr>
          <p:nvPr/>
        </p:nvPicPr>
        <p:blipFill>
          <a:blip r:embed="rId3" cstate="print"/>
          <a:srcRect/>
          <a:stretch>
            <a:fillRect/>
          </a:stretch>
        </p:blipFill>
        <p:spPr bwMode="auto">
          <a:xfrm>
            <a:off x="4211960" y="2564904"/>
            <a:ext cx="2552700" cy="3162300"/>
          </a:xfrm>
          <a:prstGeom prst="rect">
            <a:avLst/>
          </a:prstGeom>
          <a:noFill/>
          <a:ln w="9525">
            <a:noFill/>
            <a:miter lim="800000"/>
            <a:headEnd/>
            <a:tailEnd/>
          </a:ln>
        </p:spPr>
      </p:pic>
      <p:pic>
        <p:nvPicPr>
          <p:cNvPr id="23555" name="il_fi" descr="http://1.bp.blogspot.com/_6Mp8VH_3QLM/SN16KIOl_-I/AAAAAAAAAn0/e9hmnOQs_Hg/s400/moto.jpg"/>
          <p:cNvPicPr>
            <a:picLocks noChangeAspect="1" noChangeArrowheads="1"/>
          </p:cNvPicPr>
          <p:nvPr/>
        </p:nvPicPr>
        <p:blipFill>
          <a:blip r:embed="rId4" cstate="print"/>
          <a:srcRect/>
          <a:stretch>
            <a:fillRect/>
          </a:stretch>
        </p:blipFill>
        <p:spPr bwMode="auto">
          <a:xfrm>
            <a:off x="1475656" y="5157192"/>
            <a:ext cx="1466850" cy="11811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000" dirty="0" smtClean="0">
                <a:solidFill>
                  <a:schemeClr val="tx1"/>
                </a:solidFill>
              </a:rPr>
              <a:t>Meses do ano. Dias da semana.</a:t>
            </a:r>
            <a:br>
              <a:rPr lang="pt-BR" sz="2000" dirty="0" smtClean="0">
                <a:solidFill>
                  <a:schemeClr val="tx1"/>
                </a:solidFill>
              </a:rPr>
            </a:br>
            <a:r>
              <a:rPr lang="pt-BR" sz="2000" dirty="0" smtClean="0">
                <a:solidFill>
                  <a:schemeClr val="tx1"/>
                </a:solidFill>
              </a:rPr>
              <a:t>Complete a sequência:</a:t>
            </a:r>
            <a:r>
              <a:rPr lang="pt-BR" dirty="0" smtClean="0"/>
              <a:t/>
            </a:r>
            <a:br>
              <a:rPr lang="pt-BR" dirty="0" smtClean="0"/>
            </a:br>
            <a:endParaRPr lang="pt-BR" dirty="0"/>
          </a:p>
        </p:txBody>
      </p:sp>
      <p:sp>
        <p:nvSpPr>
          <p:cNvPr id="3" name="Espaço Reservado para Conteúdo 2"/>
          <p:cNvSpPr>
            <a:spLocks noGrp="1"/>
          </p:cNvSpPr>
          <p:nvPr>
            <p:ph sz="quarter" idx="1"/>
          </p:nvPr>
        </p:nvSpPr>
        <p:spPr/>
        <p:txBody>
          <a:bodyPr>
            <a:normAutofit fontScale="62500" lnSpcReduction="20000"/>
          </a:bodyPr>
          <a:lstStyle/>
          <a:p>
            <a:r>
              <a:rPr lang="pt-BR" dirty="0" smtClean="0"/>
              <a:t>JANEIRO – FEVEREIRO - ___________________- ABRIL - _______________</a:t>
            </a:r>
          </a:p>
          <a:p>
            <a:pPr>
              <a:buNone/>
            </a:pPr>
            <a:endParaRPr lang="pt-BR" dirty="0" smtClean="0"/>
          </a:p>
          <a:p>
            <a:r>
              <a:rPr lang="pt-BR" dirty="0" smtClean="0"/>
              <a:t>______________________-JULHO – AGOSTO - ______________________</a:t>
            </a:r>
          </a:p>
          <a:p>
            <a:pPr>
              <a:buNone/>
            </a:pPr>
            <a:endParaRPr lang="pt-BR" dirty="0" smtClean="0"/>
          </a:p>
          <a:p>
            <a:r>
              <a:rPr lang="pt-BR" dirty="0" smtClean="0"/>
              <a:t>OUTUBRO - _______________________ -____________________________</a:t>
            </a:r>
          </a:p>
          <a:p>
            <a:pPr>
              <a:buNone/>
            </a:pPr>
            <a:endParaRPr lang="pt-BR" dirty="0" smtClean="0"/>
          </a:p>
          <a:p>
            <a:pPr>
              <a:buNone/>
            </a:pPr>
            <a:endParaRPr lang="pt-BR" dirty="0" smtClean="0"/>
          </a:p>
          <a:p>
            <a:pPr>
              <a:buNone/>
            </a:pPr>
            <a:endParaRPr lang="pt-BR" dirty="0" smtClean="0"/>
          </a:p>
          <a:p>
            <a:pPr>
              <a:buNone/>
            </a:pPr>
            <a:endParaRPr lang="pt-BR" dirty="0" smtClean="0"/>
          </a:p>
          <a:p>
            <a:r>
              <a:rPr lang="pt-BR" dirty="0" smtClean="0"/>
              <a:t>Complete os dias da semana:</a:t>
            </a:r>
          </a:p>
          <a:p>
            <a:pPr>
              <a:buNone/>
            </a:pPr>
            <a:endParaRPr lang="pt-BR" dirty="0" smtClean="0"/>
          </a:p>
          <a:p>
            <a:r>
              <a:rPr lang="pt-BR" dirty="0" smtClean="0"/>
              <a:t>_______________________________</a:t>
            </a:r>
          </a:p>
          <a:p>
            <a:r>
              <a:rPr lang="pt-BR" dirty="0" smtClean="0"/>
              <a:t>SEGUNDA-FEIRA</a:t>
            </a:r>
          </a:p>
          <a:p>
            <a:r>
              <a:rPr lang="pt-BR" dirty="0" smtClean="0"/>
              <a:t>________________________________</a:t>
            </a:r>
          </a:p>
          <a:p>
            <a:r>
              <a:rPr lang="pt-BR" dirty="0" smtClean="0"/>
              <a:t>QUARTA-FEIRA</a:t>
            </a:r>
          </a:p>
          <a:p>
            <a:r>
              <a:rPr lang="pt-BR" dirty="0" smtClean="0"/>
              <a:t>________________________________</a:t>
            </a:r>
          </a:p>
          <a:p>
            <a:r>
              <a:rPr lang="pt-BR" dirty="0" smtClean="0"/>
              <a:t>SEXTA – FEIRA</a:t>
            </a:r>
          </a:p>
          <a:p>
            <a:r>
              <a:rPr lang="pt-BR" dirty="0" smtClean="0"/>
              <a:t>________________________________</a:t>
            </a:r>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1800" dirty="0" smtClean="0">
                <a:solidFill>
                  <a:schemeClr val="tx1"/>
                </a:solidFill>
              </a:rPr>
              <a:t>Discriminação de cores primárias.</a:t>
            </a:r>
            <a:br>
              <a:rPr lang="pt-BR" sz="1800" dirty="0" smtClean="0">
                <a:solidFill>
                  <a:schemeClr val="tx1"/>
                </a:solidFill>
              </a:rPr>
            </a:br>
            <a:r>
              <a:rPr lang="pt-BR" sz="1800" dirty="0" smtClean="0">
                <a:solidFill>
                  <a:schemeClr val="tx1"/>
                </a:solidFill>
              </a:rPr>
              <a:t>Circule a bola vermelha, faça uma cruz na bola azul e faça um risco na bola amarela:</a:t>
            </a:r>
            <a:r>
              <a:rPr lang="pt-BR" dirty="0" smtClean="0"/>
              <a:t/>
            </a:r>
            <a:br>
              <a:rPr lang="pt-BR" dirty="0" smtClean="0"/>
            </a:br>
            <a:endParaRPr lang="pt-BR" dirty="0"/>
          </a:p>
        </p:txBody>
      </p:sp>
      <p:pic>
        <p:nvPicPr>
          <p:cNvPr id="24577" name="il_fi" descr="http://bp0.blogger.com/_FJnxZYoztTc/SH13_w52eLI/AAAAAAAAA6Q/mtOtqNQGG_c/s400/bola-vermelha.gif"/>
          <p:cNvPicPr>
            <a:picLocks noChangeAspect="1" noChangeArrowheads="1"/>
          </p:cNvPicPr>
          <p:nvPr/>
        </p:nvPicPr>
        <p:blipFill>
          <a:blip r:embed="rId2" cstate="print"/>
          <a:srcRect/>
          <a:stretch>
            <a:fillRect/>
          </a:stretch>
        </p:blipFill>
        <p:spPr bwMode="auto">
          <a:xfrm>
            <a:off x="539552" y="1412776"/>
            <a:ext cx="3200400" cy="2352675"/>
          </a:xfrm>
          <a:prstGeom prst="rect">
            <a:avLst/>
          </a:prstGeom>
          <a:noFill/>
          <a:ln w="9525">
            <a:noFill/>
            <a:miter lim="800000"/>
            <a:headEnd/>
            <a:tailEnd/>
          </a:ln>
        </p:spPr>
      </p:pic>
      <p:pic>
        <p:nvPicPr>
          <p:cNvPr id="24578" name="il_fi" descr="http://www.saudeja.com.br/images/product/G/bola55amaresuperm.jpg"/>
          <p:cNvPicPr>
            <a:picLocks noChangeAspect="1" noChangeArrowheads="1"/>
          </p:cNvPicPr>
          <p:nvPr/>
        </p:nvPicPr>
        <p:blipFill>
          <a:blip r:embed="rId3" cstate="print"/>
          <a:srcRect/>
          <a:stretch>
            <a:fillRect/>
          </a:stretch>
        </p:blipFill>
        <p:spPr bwMode="auto">
          <a:xfrm>
            <a:off x="4427984" y="1196752"/>
            <a:ext cx="2352675" cy="2352675"/>
          </a:xfrm>
          <a:prstGeom prst="rect">
            <a:avLst/>
          </a:prstGeom>
          <a:noFill/>
          <a:ln w="9525">
            <a:noFill/>
            <a:miter lim="800000"/>
            <a:headEnd/>
            <a:tailEnd/>
          </a:ln>
        </p:spPr>
      </p:pic>
      <p:pic>
        <p:nvPicPr>
          <p:cNvPr id="24579" name="il_fi" descr="http://www.editoradobispo.com.br/areafile/produto/59_p_6dcb3835a7829af1ab6f2260f647e538.jpg"/>
          <p:cNvPicPr>
            <a:picLocks noChangeAspect="1" noChangeArrowheads="1"/>
          </p:cNvPicPr>
          <p:nvPr/>
        </p:nvPicPr>
        <p:blipFill>
          <a:blip r:embed="rId4" cstate="print"/>
          <a:srcRect/>
          <a:stretch>
            <a:fillRect/>
          </a:stretch>
        </p:blipFill>
        <p:spPr bwMode="auto">
          <a:xfrm>
            <a:off x="2699792" y="3861048"/>
            <a:ext cx="2609850" cy="23717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34678"/>
            <a:ext cx="7467600" cy="634082"/>
          </a:xfrm>
        </p:spPr>
        <p:txBody>
          <a:bodyPr>
            <a:normAutofit fontScale="90000"/>
          </a:bodyPr>
          <a:lstStyle/>
          <a:p>
            <a:pPr algn="ctr"/>
            <a:r>
              <a:rPr lang="pt-BR" sz="2000" dirty="0" smtClean="0">
                <a:solidFill>
                  <a:schemeClr val="tx1"/>
                </a:solidFill>
              </a:rPr>
              <a:t>Discriminação de cores secundárias e terciárias.</a:t>
            </a:r>
            <a:br>
              <a:rPr lang="pt-BR" sz="2000" dirty="0" smtClean="0">
                <a:solidFill>
                  <a:schemeClr val="tx1"/>
                </a:solidFill>
              </a:rPr>
            </a:br>
            <a:r>
              <a:rPr lang="pt-BR" sz="2000" dirty="0" smtClean="0">
                <a:solidFill>
                  <a:schemeClr val="tx1"/>
                </a:solidFill>
              </a:rPr>
              <a:t>Pinte:</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600200"/>
            <a:ext cx="2890664" cy="1396752"/>
          </a:xfrm>
        </p:spPr>
        <p:txBody>
          <a:bodyPr>
            <a:normAutofit fontScale="62500" lnSpcReduction="20000"/>
          </a:bodyPr>
          <a:lstStyle/>
          <a:p>
            <a:pPr lvl="0"/>
            <a:r>
              <a:rPr lang="pt-BR" dirty="0" smtClean="0"/>
              <a:t>A caixa de verde</a:t>
            </a:r>
          </a:p>
          <a:p>
            <a:pPr lvl="0"/>
            <a:r>
              <a:rPr lang="pt-BR" dirty="0" smtClean="0"/>
              <a:t>O avião de laranja</a:t>
            </a:r>
          </a:p>
          <a:p>
            <a:pPr lvl="0"/>
            <a:r>
              <a:rPr lang="pt-BR" dirty="0" smtClean="0"/>
              <a:t>A uva de roxo</a:t>
            </a:r>
          </a:p>
          <a:p>
            <a:pPr lvl="0"/>
            <a:r>
              <a:rPr lang="pt-BR" dirty="0" smtClean="0"/>
              <a:t>A ovelha de marrom</a:t>
            </a:r>
          </a:p>
          <a:p>
            <a:pPr lvl="0"/>
            <a:r>
              <a:rPr lang="pt-BR" dirty="0" smtClean="0"/>
              <a:t>O sapato de preto</a:t>
            </a:r>
          </a:p>
          <a:p>
            <a:pPr>
              <a:buNone/>
            </a:pPr>
            <a:endParaRPr lang="pt-BR" dirty="0"/>
          </a:p>
        </p:txBody>
      </p:sp>
      <p:pic>
        <p:nvPicPr>
          <p:cNvPr id="22529" name="il_fi" descr="http://2.bp.blogspot.com/_6Mp8VH_3QLM/SJ9Dc8v9cJI/AAAAAAAAAec/1WdIGMZtYgs/s400/desenho+de+presente.jpg"/>
          <p:cNvPicPr>
            <a:picLocks noChangeAspect="1" noChangeArrowheads="1"/>
          </p:cNvPicPr>
          <p:nvPr/>
        </p:nvPicPr>
        <p:blipFill>
          <a:blip r:embed="rId2" cstate="print"/>
          <a:srcRect/>
          <a:stretch>
            <a:fillRect/>
          </a:stretch>
        </p:blipFill>
        <p:spPr bwMode="auto">
          <a:xfrm>
            <a:off x="467544" y="3140968"/>
            <a:ext cx="1771650" cy="1905000"/>
          </a:xfrm>
          <a:prstGeom prst="rect">
            <a:avLst/>
          </a:prstGeom>
          <a:noFill/>
          <a:ln w="9525">
            <a:noFill/>
            <a:miter lim="800000"/>
            <a:headEnd/>
            <a:tailEnd/>
          </a:ln>
        </p:spPr>
      </p:pic>
      <p:pic>
        <p:nvPicPr>
          <p:cNvPr id="22530" name="il_fi" descr="http://colorirdesenhos.com/files/desenhos/s8.jpg"/>
          <p:cNvPicPr>
            <a:picLocks noChangeAspect="1" noChangeArrowheads="1"/>
          </p:cNvPicPr>
          <p:nvPr/>
        </p:nvPicPr>
        <p:blipFill>
          <a:blip r:embed="rId3" cstate="print"/>
          <a:srcRect/>
          <a:stretch>
            <a:fillRect/>
          </a:stretch>
        </p:blipFill>
        <p:spPr bwMode="auto">
          <a:xfrm>
            <a:off x="3275856" y="1772816"/>
            <a:ext cx="1809750" cy="1028700"/>
          </a:xfrm>
          <a:prstGeom prst="rect">
            <a:avLst/>
          </a:prstGeom>
          <a:noFill/>
          <a:ln w="9525">
            <a:noFill/>
            <a:miter lim="800000"/>
            <a:headEnd/>
            <a:tailEnd/>
          </a:ln>
        </p:spPr>
      </p:pic>
      <p:pic>
        <p:nvPicPr>
          <p:cNvPr id="22531" name="il_fi" descr="http://3.bp.blogspot.com/_3fM7jccqaSg/TL2tJ3GNrhI/AAAAAAAAIuY/AlBrYMOiPvM/s1600/aviao2.jpg"/>
          <p:cNvPicPr>
            <a:picLocks noChangeAspect="1" noChangeArrowheads="1"/>
          </p:cNvPicPr>
          <p:nvPr/>
        </p:nvPicPr>
        <p:blipFill>
          <a:blip r:embed="rId4" cstate="print"/>
          <a:srcRect/>
          <a:stretch>
            <a:fillRect/>
          </a:stretch>
        </p:blipFill>
        <p:spPr bwMode="auto">
          <a:xfrm>
            <a:off x="5004048" y="3501008"/>
            <a:ext cx="2257425" cy="1743075"/>
          </a:xfrm>
          <a:prstGeom prst="rect">
            <a:avLst/>
          </a:prstGeom>
          <a:noFill/>
          <a:ln w="9525">
            <a:noFill/>
            <a:miter lim="800000"/>
            <a:headEnd/>
            <a:tailEnd/>
          </a:ln>
        </p:spPr>
      </p:pic>
      <p:pic>
        <p:nvPicPr>
          <p:cNvPr id="22532" name="il_fi" descr="http://fotos.sapo.pt/REpdJIHpW35n8ZkapFom/"/>
          <p:cNvPicPr>
            <a:picLocks noChangeAspect="1" noChangeArrowheads="1"/>
          </p:cNvPicPr>
          <p:nvPr/>
        </p:nvPicPr>
        <p:blipFill>
          <a:blip r:embed="rId5" cstate="print"/>
          <a:srcRect/>
          <a:stretch>
            <a:fillRect/>
          </a:stretch>
        </p:blipFill>
        <p:spPr bwMode="auto">
          <a:xfrm>
            <a:off x="6156176" y="1628800"/>
            <a:ext cx="2219325" cy="1762125"/>
          </a:xfrm>
          <a:prstGeom prst="rect">
            <a:avLst/>
          </a:prstGeom>
          <a:noFill/>
          <a:ln w="9525">
            <a:noFill/>
            <a:miter lim="800000"/>
            <a:headEnd/>
            <a:tailEnd/>
          </a:ln>
        </p:spPr>
      </p:pic>
      <p:pic>
        <p:nvPicPr>
          <p:cNvPr id="22533" name="il_fi" descr="http://colorirdesenhos.com/files/desenhos/ovelha.jpg"/>
          <p:cNvPicPr>
            <a:picLocks noChangeAspect="1" noChangeArrowheads="1"/>
          </p:cNvPicPr>
          <p:nvPr/>
        </p:nvPicPr>
        <p:blipFill>
          <a:blip r:embed="rId6" cstate="print"/>
          <a:srcRect/>
          <a:stretch>
            <a:fillRect/>
          </a:stretch>
        </p:blipFill>
        <p:spPr bwMode="auto">
          <a:xfrm>
            <a:off x="2339752" y="4581128"/>
            <a:ext cx="2047875" cy="16859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1800" dirty="0" smtClean="0">
                <a:solidFill>
                  <a:schemeClr val="tx1"/>
                </a:solidFill>
              </a:rPr>
              <a:t> </a:t>
            </a:r>
            <a:br>
              <a:rPr lang="pt-BR" sz="1800" dirty="0" smtClean="0">
                <a:solidFill>
                  <a:schemeClr val="tx1"/>
                </a:solidFill>
              </a:rPr>
            </a:br>
            <a:r>
              <a:rPr lang="pt-BR" sz="1800" dirty="0" smtClean="0">
                <a:solidFill>
                  <a:schemeClr val="tx1"/>
                </a:solidFill>
              </a:rPr>
              <a:t>Discriminação dos símbolos numéricos.Acima de 7 anos</a:t>
            </a:r>
            <a:br>
              <a:rPr lang="pt-BR" sz="1800" dirty="0" smtClean="0">
                <a:solidFill>
                  <a:schemeClr val="tx1"/>
                </a:solidFill>
              </a:rPr>
            </a:br>
            <a:r>
              <a:rPr lang="pt-BR" sz="1800" dirty="0" smtClean="0">
                <a:solidFill>
                  <a:schemeClr val="tx1"/>
                </a:solidFill>
              </a:rPr>
              <a:t>Leia os números. Risque o que se repete:</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600200"/>
            <a:ext cx="7467600" cy="460648"/>
          </a:xfrm>
        </p:spPr>
        <p:txBody>
          <a:bodyPr/>
          <a:lstStyle/>
          <a:p>
            <a:r>
              <a:rPr lang="pt-BR" dirty="0" smtClean="0"/>
              <a:t>59 – 64 – 23 – 38 – 64 – 95</a:t>
            </a:r>
          </a:p>
          <a:p>
            <a:endParaRPr lang="pt-BR" dirty="0"/>
          </a:p>
        </p:txBody>
      </p:sp>
      <p:sp>
        <p:nvSpPr>
          <p:cNvPr id="4" name="Espaço Reservado para Conteúdo 2"/>
          <p:cNvSpPr txBox="1">
            <a:spLocks/>
          </p:cNvSpPr>
          <p:nvPr/>
        </p:nvSpPr>
        <p:spPr>
          <a:xfrm>
            <a:off x="467544" y="2420888"/>
            <a:ext cx="7467600" cy="460648"/>
          </a:xfrm>
          <a:prstGeom prst="rect">
            <a:avLst/>
          </a:prstGeom>
        </p:spPr>
        <p:txBody>
          <a:bodyPr vert="horz">
            <a:normAutofit/>
          </a:bodyPr>
          <a:lstStyle/>
          <a:p>
            <a:pPr>
              <a:buFont typeface="Arial" pitchFamily="34" charset="0"/>
              <a:buChar char="•"/>
            </a:pPr>
            <a:r>
              <a:rPr lang="pt-BR" sz="2400" dirty="0"/>
              <a:t>Ditado de números: </a:t>
            </a:r>
            <a:r>
              <a:rPr lang="pt-BR" sz="2400" dirty="0">
                <a:solidFill>
                  <a:srgbClr val="FF0000"/>
                </a:solidFill>
              </a:rPr>
              <a:t>Adequar a faixa etária</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a:ln>
                <a:noFill/>
              </a:ln>
              <a:solidFill>
                <a:srgbClr val="FF0000"/>
              </a:solidFill>
              <a:effectLst/>
              <a:uLnTx/>
              <a:uFillTx/>
              <a:latin typeface="+mn-lt"/>
              <a:ea typeface="+mn-ea"/>
              <a:cs typeface="+mn-cs"/>
            </a:endParaRPr>
          </a:p>
        </p:txBody>
      </p:sp>
      <p:sp>
        <p:nvSpPr>
          <p:cNvPr id="5" name="Retângulo 4"/>
          <p:cNvSpPr/>
          <p:nvPr/>
        </p:nvSpPr>
        <p:spPr>
          <a:xfrm>
            <a:off x="467544" y="3212976"/>
            <a:ext cx="5886400" cy="369332"/>
          </a:xfrm>
          <a:prstGeom prst="rect">
            <a:avLst/>
          </a:prstGeom>
        </p:spPr>
        <p:txBody>
          <a:bodyPr wrap="square">
            <a:spAutoFit/>
          </a:bodyPr>
          <a:lstStyle/>
          <a:p>
            <a:pPr>
              <a:buFont typeface="Arial" pitchFamily="34" charset="0"/>
              <a:buChar char="•"/>
            </a:pPr>
            <a:r>
              <a:rPr lang="pt-BR" dirty="0"/>
              <a:t>Circule uma dúzia de estrelas:Acima de 7, 8 anos</a:t>
            </a:r>
          </a:p>
        </p:txBody>
      </p:sp>
      <p:pic>
        <p:nvPicPr>
          <p:cNvPr id="21505" name="il_fi" descr="http://www.culturamix.com/wp-content/gallery/desenhos-de-estrelas/desenhos-de-estrelas-12.jpg"/>
          <p:cNvPicPr>
            <a:picLocks noChangeAspect="1" noChangeArrowheads="1"/>
          </p:cNvPicPr>
          <p:nvPr/>
        </p:nvPicPr>
        <p:blipFill>
          <a:blip r:embed="rId2" cstate="print"/>
          <a:srcRect/>
          <a:stretch>
            <a:fillRect/>
          </a:stretch>
        </p:blipFill>
        <p:spPr bwMode="auto">
          <a:xfrm>
            <a:off x="755576" y="4221088"/>
            <a:ext cx="2200275" cy="1619250"/>
          </a:xfrm>
          <a:prstGeom prst="rect">
            <a:avLst/>
          </a:prstGeom>
          <a:noFill/>
          <a:ln w="9525">
            <a:noFill/>
            <a:miter lim="800000"/>
            <a:headEnd/>
            <a:tailEnd/>
          </a:ln>
        </p:spPr>
      </p:pic>
      <p:pic>
        <p:nvPicPr>
          <p:cNvPr id="21506" name="il_fi" descr="http://www.culturamix.com/wp-content/gallery/desenhos-de-estrelas/desenhos-de-estrelas-12.jpg"/>
          <p:cNvPicPr>
            <a:picLocks noChangeAspect="1" noChangeArrowheads="1"/>
          </p:cNvPicPr>
          <p:nvPr/>
        </p:nvPicPr>
        <p:blipFill>
          <a:blip r:embed="rId2" cstate="print"/>
          <a:srcRect/>
          <a:stretch>
            <a:fillRect/>
          </a:stretch>
        </p:blipFill>
        <p:spPr bwMode="auto">
          <a:xfrm>
            <a:off x="3347864" y="4221088"/>
            <a:ext cx="2200275" cy="161925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34082"/>
          </a:xfrm>
        </p:spPr>
        <p:txBody>
          <a:bodyPr>
            <a:normAutofit fontScale="90000"/>
          </a:bodyPr>
          <a:lstStyle/>
          <a:p>
            <a:pPr algn="ctr"/>
            <a:r>
              <a:rPr lang="pt-BR" sz="2000" dirty="0" smtClean="0">
                <a:solidFill>
                  <a:schemeClr val="tx1"/>
                </a:solidFill>
              </a:rPr>
              <a:t>Circule uma dezena de flores:Acima de 7 anos</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755576" y="3140968"/>
            <a:ext cx="6377136" cy="1152128"/>
          </a:xfrm>
        </p:spPr>
        <p:txBody>
          <a:bodyPr/>
          <a:lstStyle/>
          <a:p>
            <a:r>
              <a:rPr lang="pt-BR" dirty="0" smtClean="0"/>
              <a:t>Discriminação visual.</a:t>
            </a:r>
          </a:p>
          <a:p>
            <a:r>
              <a:rPr lang="pt-BR" dirty="0" smtClean="0"/>
              <a:t>Encontre a figura igual a da esquerda:</a:t>
            </a:r>
          </a:p>
          <a:p>
            <a:endParaRPr lang="pt-BR" dirty="0"/>
          </a:p>
        </p:txBody>
      </p:sp>
      <p:pic>
        <p:nvPicPr>
          <p:cNvPr id="32769" name="il_fi" descr="http://www.culturamix.com/wp-content/gallery/moldes-para-flores-de-papel/moldes-para-flores-de-papel-1.jpg"/>
          <p:cNvPicPr>
            <a:picLocks noChangeAspect="1" noChangeArrowheads="1"/>
          </p:cNvPicPr>
          <p:nvPr/>
        </p:nvPicPr>
        <p:blipFill>
          <a:blip r:embed="rId2" cstate="print"/>
          <a:srcRect/>
          <a:stretch>
            <a:fillRect/>
          </a:stretch>
        </p:blipFill>
        <p:spPr bwMode="auto">
          <a:xfrm>
            <a:off x="755576" y="980728"/>
            <a:ext cx="2333625" cy="1638300"/>
          </a:xfrm>
          <a:prstGeom prst="rect">
            <a:avLst/>
          </a:prstGeom>
          <a:noFill/>
          <a:ln w="9525">
            <a:noFill/>
            <a:miter lim="800000"/>
            <a:headEnd/>
            <a:tailEnd/>
          </a:ln>
        </p:spPr>
      </p:pic>
      <p:pic>
        <p:nvPicPr>
          <p:cNvPr id="32770" name="il_fi" descr="http://www.culturamix.com/wp-content/gallery/moldes-para-flores-de-papel/moldes-para-flores-de-papel-1.jpg"/>
          <p:cNvPicPr>
            <a:picLocks noChangeAspect="1" noChangeArrowheads="1"/>
          </p:cNvPicPr>
          <p:nvPr/>
        </p:nvPicPr>
        <p:blipFill>
          <a:blip r:embed="rId2" cstate="print"/>
          <a:srcRect/>
          <a:stretch>
            <a:fillRect/>
          </a:stretch>
        </p:blipFill>
        <p:spPr bwMode="auto">
          <a:xfrm>
            <a:off x="3419872" y="1124744"/>
            <a:ext cx="2333625" cy="1638300"/>
          </a:xfrm>
          <a:prstGeom prst="rect">
            <a:avLst/>
          </a:prstGeom>
          <a:noFill/>
          <a:ln w="9525">
            <a:noFill/>
            <a:miter lim="800000"/>
            <a:headEnd/>
            <a:tailEnd/>
          </a:ln>
        </p:spPr>
      </p:pic>
      <p:pic>
        <p:nvPicPr>
          <p:cNvPr id="32771" name="il_fi" descr="http://3.bp.blogspot.com/_1pI5E48vOdg/TMWDs2ozR7I/AAAAAAAAAGE/EXf47-jyCt8/s1600/envelope-x.jpg"/>
          <p:cNvPicPr>
            <a:picLocks noChangeAspect="1" noChangeArrowheads="1"/>
          </p:cNvPicPr>
          <p:nvPr/>
        </p:nvPicPr>
        <p:blipFill>
          <a:blip r:embed="rId3" cstate="print"/>
          <a:srcRect/>
          <a:stretch>
            <a:fillRect/>
          </a:stretch>
        </p:blipFill>
        <p:spPr bwMode="auto">
          <a:xfrm>
            <a:off x="827584" y="4530824"/>
            <a:ext cx="1276350" cy="914400"/>
          </a:xfrm>
          <a:prstGeom prst="rect">
            <a:avLst/>
          </a:prstGeom>
          <a:noFill/>
          <a:ln w="9525">
            <a:noFill/>
            <a:miter lim="800000"/>
            <a:headEnd/>
            <a:tailEnd/>
          </a:ln>
        </p:spPr>
      </p:pic>
      <p:pic>
        <p:nvPicPr>
          <p:cNvPr id="32772" name="il_fi" descr="http://3.bp.blogspot.com/_1pI5E48vOdg/TMWDs2ozR7I/AAAAAAAAAGE/EXf47-jyCt8/s1600/envelope-x.jpg"/>
          <p:cNvPicPr>
            <a:picLocks noChangeAspect="1" noChangeArrowheads="1"/>
          </p:cNvPicPr>
          <p:nvPr/>
        </p:nvPicPr>
        <p:blipFill>
          <a:blip r:embed="rId4" cstate="print"/>
          <a:srcRect/>
          <a:stretch>
            <a:fillRect/>
          </a:stretch>
        </p:blipFill>
        <p:spPr bwMode="auto">
          <a:xfrm rot="10800000">
            <a:off x="2483768" y="4559399"/>
            <a:ext cx="1247775" cy="885825"/>
          </a:xfrm>
          <a:prstGeom prst="rect">
            <a:avLst/>
          </a:prstGeom>
          <a:noFill/>
          <a:ln w="9525">
            <a:noFill/>
            <a:miter lim="800000"/>
            <a:headEnd/>
            <a:tailEnd/>
          </a:ln>
        </p:spPr>
      </p:pic>
      <p:pic>
        <p:nvPicPr>
          <p:cNvPr id="32773" name="il_fi" descr="http://3.bp.blogspot.com/_1pI5E48vOdg/TMWDs2ozR7I/AAAAAAAAAGE/EXf47-jyCt8/s1600/envelope-x.jpg"/>
          <p:cNvPicPr>
            <a:picLocks noChangeAspect="1" noChangeArrowheads="1"/>
          </p:cNvPicPr>
          <p:nvPr/>
        </p:nvPicPr>
        <p:blipFill>
          <a:blip r:embed="rId5" cstate="print"/>
          <a:srcRect/>
          <a:stretch>
            <a:fillRect/>
          </a:stretch>
        </p:blipFill>
        <p:spPr bwMode="auto">
          <a:xfrm>
            <a:off x="4355976" y="4509120"/>
            <a:ext cx="1238250" cy="885825"/>
          </a:xfrm>
          <a:prstGeom prst="rect">
            <a:avLst/>
          </a:prstGeom>
          <a:noFill/>
          <a:ln w="9525">
            <a:noFill/>
            <a:miter lim="800000"/>
            <a:headEnd/>
            <a:tailEnd/>
          </a:ln>
        </p:spPr>
      </p:pic>
      <p:sp>
        <p:nvSpPr>
          <p:cNvPr id="32775" name="Retângulo 677"/>
          <p:cNvSpPr>
            <a:spLocks noChangeArrowheads="1"/>
          </p:cNvSpPr>
          <p:nvPr/>
        </p:nvSpPr>
        <p:spPr bwMode="auto">
          <a:xfrm>
            <a:off x="6156176" y="4725144"/>
            <a:ext cx="1028700" cy="581025"/>
          </a:xfrm>
          <a:prstGeom prst="rect">
            <a:avLst/>
          </a:prstGeom>
          <a:solidFill>
            <a:srgbClr val="FFFFFF"/>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p:txBody>
      </p:sp>
      <p:pic>
        <p:nvPicPr>
          <p:cNvPr id="32776" name="il_fi" descr="http://3.bp.blogspot.com/_1pI5E48vOdg/TMWDs2ozR7I/AAAAAAAAAGE/EXf47-jyCt8/s1600/envelope-x.jpg"/>
          <p:cNvPicPr>
            <a:picLocks noChangeAspect="1" noChangeArrowheads="1"/>
          </p:cNvPicPr>
          <p:nvPr/>
        </p:nvPicPr>
        <p:blipFill>
          <a:blip r:embed="rId6" cstate="print"/>
          <a:srcRect/>
          <a:stretch>
            <a:fillRect/>
          </a:stretch>
        </p:blipFill>
        <p:spPr bwMode="auto">
          <a:xfrm>
            <a:off x="6228184" y="4725144"/>
            <a:ext cx="819150" cy="5810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31745" name="il_fi" descr="http://1.bp.blogspot.com/_sI-1Q_pkRdE/S-nXpbAYQPI/AAAAAAAABCI/E_wqG5YIDTE/s1600/caneta.jpg"/>
          <p:cNvPicPr>
            <a:picLocks noChangeAspect="1" noChangeArrowheads="1"/>
          </p:cNvPicPr>
          <p:nvPr/>
        </p:nvPicPr>
        <p:blipFill>
          <a:blip r:embed="rId2" cstate="print"/>
          <a:srcRect/>
          <a:stretch>
            <a:fillRect/>
          </a:stretch>
        </p:blipFill>
        <p:spPr bwMode="auto">
          <a:xfrm>
            <a:off x="611560" y="605433"/>
            <a:ext cx="1095375" cy="1095375"/>
          </a:xfrm>
          <a:prstGeom prst="rect">
            <a:avLst/>
          </a:prstGeom>
          <a:noFill/>
          <a:ln w="9525">
            <a:noFill/>
            <a:miter lim="800000"/>
            <a:headEnd/>
            <a:tailEnd/>
          </a:ln>
        </p:spPr>
      </p:pic>
      <p:pic>
        <p:nvPicPr>
          <p:cNvPr id="31746" name="il_fi" descr="http://1.bp.blogspot.com/_sI-1Q_pkRdE/S-nXpbAYQPI/AAAAAAAABCI/E_wqG5YIDTE/s1600/caneta.jpg"/>
          <p:cNvPicPr>
            <a:picLocks noChangeAspect="1" noChangeArrowheads="1"/>
          </p:cNvPicPr>
          <p:nvPr/>
        </p:nvPicPr>
        <p:blipFill>
          <a:blip r:embed="rId3" cstate="print"/>
          <a:srcRect/>
          <a:stretch>
            <a:fillRect/>
          </a:stretch>
        </p:blipFill>
        <p:spPr bwMode="auto">
          <a:xfrm rot="-5400000">
            <a:off x="2123728" y="620688"/>
            <a:ext cx="990600" cy="990600"/>
          </a:xfrm>
          <a:prstGeom prst="rect">
            <a:avLst/>
          </a:prstGeom>
          <a:noFill/>
          <a:ln w="9525">
            <a:noFill/>
            <a:miter lim="800000"/>
            <a:headEnd/>
            <a:tailEnd/>
          </a:ln>
        </p:spPr>
      </p:pic>
      <p:pic>
        <p:nvPicPr>
          <p:cNvPr id="31747" name="il_fi" descr="http://1.bp.blogspot.com/_sI-1Q_pkRdE/S-nXpbAYQPI/AAAAAAAABCI/E_wqG5YIDTE/s1600/caneta.jpg"/>
          <p:cNvPicPr>
            <a:picLocks noChangeAspect="1" noChangeArrowheads="1"/>
          </p:cNvPicPr>
          <p:nvPr/>
        </p:nvPicPr>
        <p:blipFill>
          <a:blip r:embed="rId3" cstate="print"/>
          <a:srcRect/>
          <a:stretch>
            <a:fillRect/>
          </a:stretch>
        </p:blipFill>
        <p:spPr bwMode="auto">
          <a:xfrm>
            <a:off x="3851920" y="692696"/>
            <a:ext cx="990600" cy="990600"/>
          </a:xfrm>
          <a:prstGeom prst="rect">
            <a:avLst/>
          </a:prstGeom>
          <a:noFill/>
          <a:ln w="9525">
            <a:noFill/>
            <a:miter lim="800000"/>
            <a:headEnd/>
            <a:tailEnd/>
          </a:ln>
        </p:spPr>
      </p:pic>
      <p:pic>
        <p:nvPicPr>
          <p:cNvPr id="31748" name="il_fi" descr="http://1.bp.blogspot.com/_sI-1Q_pkRdE/S-nXpbAYQPI/AAAAAAAABCI/E_wqG5YIDTE/s1600/caneta.jpg"/>
          <p:cNvPicPr>
            <a:picLocks noChangeAspect="1" noChangeArrowheads="1"/>
          </p:cNvPicPr>
          <p:nvPr/>
        </p:nvPicPr>
        <p:blipFill>
          <a:blip r:embed="rId4" cstate="print"/>
          <a:srcRect/>
          <a:stretch>
            <a:fillRect/>
          </a:stretch>
        </p:blipFill>
        <p:spPr bwMode="auto">
          <a:xfrm rot="10800000">
            <a:off x="5940152" y="764704"/>
            <a:ext cx="981075" cy="981075"/>
          </a:xfrm>
          <a:prstGeom prst="rect">
            <a:avLst/>
          </a:prstGeom>
          <a:noFill/>
          <a:ln w="9525">
            <a:noFill/>
            <a:miter lim="800000"/>
            <a:headEnd/>
            <a:tailEnd/>
          </a:ln>
        </p:spPr>
      </p:pic>
      <p:pic>
        <p:nvPicPr>
          <p:cNvPr id="31752" name="il_fi" descr="http://4.bp.blogspot.com/_18UY_yBMzRo/S7MpHoqwMeI/AAAAAAAAEQE/tSvzoriYwV8/s1600/relogio+8+horas.gif"/>
          <p:cNvPicPr>
            <a:picLocks noChangeAspect="1" noChangeArrowheads="1"/>
          </p:cNvPicPr>
          <p:nvPr/>
        </p:nvPicPr>
        <p:blipFill>
          <a:blip r:embed="rId5" cstate="print"/>
          <a:srcRect/>
          <a:stretch>
            <a:fillRect/>
          </a:stretch>
        </p:blipFill>
        <p:spPr bwMode="auto">
          <a:xfrm>
            <a:off x="5292080" y="3717032"/>
            <a:ext cx="800100" cy="752475"/>
          </a:xfrm>
          <a:prstGeom prst="rect">
            <a:avLst/>
          </a:prstGeom>
          <a:noFill/>
        </p:spPr>
      </p:pic>
      <p:pic>
        <p:nvPicPr>
          <p:cNvPr id="31751" name="Picture 7" descr="http://2.bp.blogspot.com/_18UY_yBMzRo/S7MX50B929I/AAAAAAAAEPU/BQj1JD2JlV4/s1600/relogio++2+horas.gif"/>
          <p:cNvPicPr>
            <a:picLocks noChangeAspect="1" noChangeArrowheads="1"/>
          </p:cNvPicPr>
          <p:nvPr/>
        </p:nvPicPr>
        <p:blipFill>
          <a:blip r:embed="rId6" cstate="print"/>
          <a:srcRect/>
          <a:stretch>
            <a:fillRect/>
          </a:stretch>
        </p:blipFill>
        <p:spPr bwMode="auto">
          <a:xfrm>
            <a:off x="3779912" y="3645024"/>
            <a:ext cx="742950" cy="752475"/>
          </a:xfrm>
          <a:prstGeom prst="rect">
            <a:avLst/>
          </a:prstGeom>
          <a:noFill/>
        </p:spPr>
      </p:pic>
      <p:pic>
        <p:nvPicPr>
          <p:cNvPr id="31750" name="Picture 6" descr="http://4.bp.blogspot.com/_18UY_yBMzRo/S7MpHoqwMeI/AAAAAAAAEQE/tSvzoriYwV8/s1600/relogio+8+horas.gif"/>
          <p:cNvPicPr>
            <a:picLocks noChangeAspect="1" noChangeArrowheads="1"/>
          </p:cNvPicPr>
          <p:nvPr/>
        </p:nvPicPr>
        <p:blipFill>
          <a:blip r:embed="rId5" cstate="print"/>
          <a:srcRect/>
          <a:stretch>
            <a:fillRect/>
          </a:stretch>
        </p:blipFill>
        <p:spPr bwMode="auto">
          <a:xfrm>
            <a:off x="2483768" y="3645024"/>
            <a:ext cx="800100" cy="752475"/>
          </a:xfrm>
          <a:prstGeom prst="rect">
            <a:avLst/>
          </a:prstGeom>
          <a:noFill/>
        </p:spPr>
      </p:pic>
      <p:pic>
        <p:nvPicPr>
          <p:cNvPr id="31749" name="Picture 5" descr="http://2.bp.blogspot.com/_18UY_yBMzRo/S7MYQBeM6hI/AAAAAAAAEPk/yeUyNw_Xihw/s1600/relogio+4+horas.gif"/>
          <p:cNvPicPr>
            <a:picLocks noChangeAspect="1" noChangeArrowheads="1"/>
          </p:cNvPicPr>
          <p:nvPr/>
        </p:nvPicPr>
        <p:blipFill>
          <a:blip r:embed="rId7" cstate="print"/>
          <a:srcRect/>
          <a:stretch>
            <a:fillRect/>
          </a:stretch>
        </p:blipFill>
        <p:spPr bwMode="auto">
          <a:xfrm>
            <a:off x="1475656" y="3645024"/>
            <a:ext cx="800100" cy="742950"/>
          </a:xfrm>
          <a:prstGeom prst="rect">
            <a:avLst/>
          </a:prstGeom>
          <a:noFill/>
        </p:spPr>
      </p:pic>
      <p:sp>
        <p:nvSpPr>
          <p:cNvPr id="31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91264" cy="706090"/>
          </a:xfrm>
        </p:spPr>
        <p:txBody>
          <a:bodyPr>
            <a:normAutofit/>
          </a:bodyPr>
          <a:lstStyle/>
          <a:p>
            <a:pPr algn="ctr"/>
            <a:r>
              <a:rPr lang="pt-BR" sz="2000" dirty="0" smtClean="0">
                <a:solidFill>
                  <a:schemeClr val="tx1"/>
                </a:solidFill>
              </a:rPr>
              <a:t>Discriminação auditiva (lista de repetição de palavras)</a:t>
            </a:r>
            <a:br>
              <a:rPr lang="pt-BR" sz="2000" dirty="0" smtClean="0">
                <a:solidFill>
                  <a:schemeClr val="tx1"/>
                </a:solidFill>
              </a:rPr>
            </a:br>
            <a:r>
              <a:rPr lang="pt-BR" sz="2000" dirty="0" smtClean="0">
                <a:solidFill>
                  <a:schemeClr val="tx1"/>
                </a:solidFill>
              </a:rPr>
              <a:t>Atrás da criança, peça que ela repita as seguintes palavras:</a:t>
            </a:r>
            <a:endParaRPr lang="pt-BR" sz="2000" dirty="0">
              <a:solidFill>
                <a:schemeClr val="tx1"/>
              </a:solidFill>
            </a:endParaRPr>
          </a:p>
        </p:txBody>
      </p:sp>
      <p:sp>
        <p:nvSpPr>
          <p:cNvPr id="3" name="Espaço Reservado para Conteúdo 2"/>
          <p:cNvSpPr>
            <a:spLocks noGrp="1"/>
          </p:cNvSpPr>
          <p:nvPr>
            <p:ph sz="quarter" idx="1"/>
          </p:nvPr>
        </p:nvSpPr>
        <p:spPr>
          <a:xfrm>
            <a:off x="457200" y="1600200"/>
            <a:ext cx="5122912" cy="4873752"/>
          </a:xfrm>
        </p:spPr>
        <p:txBody>
          <a:bodyPr>
            <a:normAutofit lnSpcReduction="10000"/>
          </a:bodyPr>
          <a:lstStyle/>
          <a:p>
            <a:r>
              <a:rPr lang="pt-BR" dirty="0" smtClean="0"/>
              <a:t>Pato, bato, tato, mato, dado, rato, bola, cola, gola, prato, pluma, blusa, cruza, clave, cravo, faça, vaca, farinha, varinha, abelha, aveia, vala, foca, quiabo, quina, jiló, lixo, chave, chuveiro, bengala, banguela, óculos, problema, cinzeiro, sandália.</a:t>
            </a:r>
          </a:p>
          <a:p>
            <a:pPr>
              <a:buNone/>
            </a:pPr>
            <a:endParaRPr lang="pt-BR" dirty="0" smtClean="0"/>
          </a:p>
          <a:p>
            <a:pPr>
              <a:buNone/>
            </a:pPr>
            <a:endParaRPr lang="pt-BR" dirty="0" smtClean="0"/>
          </a:p>
          <a:p>
            <a:pPr>
              <a:buNone/>
            </a:pPr>
            <a:endParaRPr lang="pt-BR" dirty="0" smtClean="0"/>
          </a:p>
          <a:p>
            <a:r>
              <a:rPr lang="pt-BR" dirty="0" smtClean="0"/>
              <a:t>Ditado de </a:t>
            </a:r>
            <a:r>
              <a:rPr lang="pt-BR" dirty="0" smtClean="0">
                <a:solidFill>
                  <a:srgbClr val="FF0000"/>
                </a:solidFill>
              </a:rPr>
              <a:t>palavras:Adequar a faixa etária</a:t>
            </a:r>
          </a:p>
          <a:p>
            <a:endParaRPr lang="pt-BR" dirty="0"/>
          </a:p>
        </p:txBody>
      </p:sp>
      <p:pic>
        <p:nvPicPr>
          <p:cNvPr id="1026" name="Picture 2" descr="C:\Documents and Settings\Tiago\Desktop\2.jpg"/>
          <p:cNvPicPr>
            <a:picLocks noChangeAspect="1" noChangeArrowheads="1"/>
          </p:cNvPicPr>
          <p:nvPr/>
        </p:nvPicPr>
        <p:blipFill>
          <a:blip r:embed="rId2" cstate="print"/>
          <a:srcRect/>
          <a:stretch>
            <a:fillRect/>
          </a:stretch>
        </p:blipFill>
        <p:spPr bwMode="auto">
          <a:xfrm>
            <a:off x="5364088" y="3789040"/>
            <a:ext cx="2914650" cy="1571625"/>
          </a:xfrm>
          <a:prstGeom prst="rect">
            <a:avLst/>
          </a:prstGeom>
          <a:noFill/>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iago\Desktop\3.jpg"/>
          <p:cNvPicPr>
            <a:picLocks noChangeAspect="1" noChangeArrowheads="1"/>
          </p:cNvPicPr>
          <p:nvPr/>
        </p:nvPicPr>
        <p:blipFill>
          <a:blip r:embed="rId2" cstate="print"/>
          <a:srcRect/>
          <a:stretch>
            <a:fillRect/>
          </a:stretch>
        </p:blipFill>
        <p:spPr bwMode="auto">
          <a:xfrm>
            <a:off x="5940152" y="3501008"/>
            <a:ext cx="2143125" cy="2133600"/>
          </a:xfrm>
          <a:prstGeom prst="rect">
            <a:avLst/>
          </a:prstGeom>
          <a:noFill/>
        </p:spPr>
      </p:pic>
      <p:sp>
        <p:nvSpPr>
          <p:cNvPr id="2" name="Título 1"/>
          <p:cNvSpPr>
            <a:spLocks noGrp="1"/>
          </p:cNvSpPr>
          <p:nvPr>
            <p:ph type="title"/>
          </p:nvPr>
        </p:nvSpPr>
        <p:spPr>
          <a:xfrm>
            <a:off x="457200" y="274638"/>
            <a:ext cx="7467600" cy="346050"/>
          </a:xfrm>
        </p:spPr>
        <p:txBody>
          <a:bodyPr>
            <a:normAutofit fontScale="90000"/>
          </a:bodyPr>
          <a:lstStyle/>
          <a:p>
            <a:pPr algn="ctr"/>
            <a:r>
              <a:rPr lang="pt-BR" b="1" dirty="0" smtClean="0">
                <a:solidFill>
                  <a:schemeClr val="tx1"/>
                </a:solidFill>
              </a:rPr>
              <a:t>O peixinho vaidoso</a:t>
            </a:r>
            <a:endParaRPr lang="pt-BR" dirty="0">
              <a:solidFill>
                <a:schemeClr val="tx1"/>
              </a:solidFill>
            </a:endParaRPr>
          </a:p>
        </p:txBody>
      </p:sp>
      <p:sp>
        <p:nvSpPr>
          <p:cNvPr id="3" name="Espaço Reservado para Conteúdo 2"/>
          <p:cNvSpPr>
            <a:spLocks noGrp="1"/>
          </p:cNvSpPr>
          <p:nvPr>
            <p:ph sz="quarter" idx="1"/>
          </p:nvPr>
        </p:nvSpPr>
        <p:spPr>
          <a:xfrm>
            <a:off x="457200" y="692696"/>
            <a:ext cx="7467600" cy="6192688"/>
          </a:xfrm>
        </p:spPr>
        <p:txBody>
          <a:bodyPr>
            <a:normAutofit fontScale="62500" lnSpcReduction="20000"/>
          </a:bodyPr>
          <a:lstStyle/>
          <a:p>
            <a:r>
              <a:rPr lang="pt-BR" dirty="0" smtClean="0"/>
              <a:t>Era uma vez um peixinho muito vivo e esperto que se chamava Pulinho. Seu passatempo preferido era ficar dando pulinhos de um lado para outro no riacho. Um dia Pulinho avistou uma caixa de tintas no fundo do rio que havia caído do bolso de um pintor.</a:t>
            </a:r>
          </a:p>
          <a:p>
            <a:r>
              <a:rPr lang="pt-BR" dirty="0" smtClean="0"/>
              <a:t>    Que lindas tintas! Azul, verde, vermelho, amarelo, roxo... O que fez Pulinho? Passou o pincel com as tintas nas suas escamas e virou um peixe colorido...</a:t>
            </a:r>
          </a:p>
          <a:p>
            <a:pPr>
              <a:buNone/>
            </a:pPr>
            <a:endParaRPr lang="pt-BR" dirty="0" smtClean="0"/>
          </a:p>
          <a:p>
            <a:r>
              <a:rPr lang="pt-BR" dirty="0" smtClean="0"/>
              <a:t>Compreensão do texto – oral</a:t>
            </a:r>
          </a:p>
          <a:p>
            <a:r>
              <a:rPr lang="pt-BR" dirty="0" smtClean="0"/>
              <a:t>Compreensão do texto – escrito </a:t>
            </a:r>
          </a:p>
          <a:p>
            <a:r>
              <a:rPr lang="pt-BR" dirty="0" smtClean="0"/>
              <a:t>Como se chama o peixinho? __________________________________</a:t>
            </a:r>
          </a:p>
          <a:p>
            <a:r>
              <a:rPr lang="pt-BR" dirty="0" smtClean="0"/>
              <a:t>Qual era seu passatempo preferido? ____________________________</a:t>
            </a:r>
          </a:p>
          <a:p>
            <a:r>
              <a:rPr lang="pt-BR" dirty="0" smtClean="0"/>
              <a:t>Quais eram as cores de tinta que o peixinho achou? _______________________________________________________________</a:t>
            </a:r>
          </a:p>
          <a:p>
            <a:r>
              <a:rPr lang="pt-BR" dirty="0" smtClean="0"/>
              <a:t>_______________________________________________________________</a:t>
            </a:r>
          </a:p>
          <a:p>
            <a:r>
              <a:rPr lang="pt-BR" dirty="0" smtClean="0"/>
              <a:t>Que fez o peixinho com as tintas?</a:t>
            </a:r>
          </a:p>
          <a:p>
            <a:r>
              <a:rPr lang="pt-BR" dirty="0" smtClean="0"/>
              <a:t>_______________________________________________________________</a:t>
            </a:r>
          </a:p>
          <a:p>
            <a:r>
              <a:rPr lang="pt-BR" dirty="0" smtClean="0"/>
              <a:t>_______________________________________________________________</a:t>
            </a:r>
          </a:p>
          <a:p>
            <a:pPr>
              <a:buNone/>
            </a:pPr>
            <a:endParaRPr lang="pt-BR" dirty="0" smtClean="0"/>
          </a:p>
          <a:p>
            <a:r>
              <a:rPr lang="pt-BR" dirty="0" smtClean="0"/>
              <a:t>Sinônimo / Antônimo</a:t>
            </a:r>
          </a:p>
          <a:p>
            <a:r>
              <a:rPr lang="pt-BR" dirty="0" smtClean="0"/>
              <a:t>Ache o que quer dizer a mesma coisa:</a:t>
            </a:r>
          </a:p>
          <a:p>
            <a:r>
              <a:rPr lang="pt-BR" dirty="0" smtClean="0"/>
              <a:t>Lindas - ___________________________________________________</a:t>
            </a:r>
          </a:p>
          <a:p>
            <a:r>
              <a:rPr lang="pt-BR" dirty="0" smtClean="0"/>
              <a:t>Avistar - ___________________________________________________</a:t>
            </a:r>
          </a:p>
          <a:p>
            <a:r>
              <a:rPr lang="pt-BR" dirty="0" smtClean="0"/>
              <a:t>Ache o que quer dizer o contrário:</a:t>
            </a:r>
          </a:p>
          <a:p>
            <a:r>
              <a:rPr lang="pt-BR" dirty="0" smtClean="0"/>
              <a:t>Colorido - __________________________________________________</a:t>
            </a:r>
          </a:p>
          <a:p>
            <a:r>
              <a:rPr lang="pt-BR" dirty="0" smtClean="0"/>
              <a:t>Esperto - __________________________________________________</a:t>
            </a:r>
          </a:p>
          <a:p>
            <a:pPr>
              <a:buNone/>
            </a:pPr>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6512" y="116632"/>
            <a:ext cx="8712968" cy="6473952"/>
          </a:xfrm>
        </p:spPr>
        <p:txBody>
          <a:bodyPr>
            <a:normAutofit/>
          </a:bodyPr>
          <a:lstStyle/>
          <a:p>
            <a:pPr algn="just"/>
            <a:r>
              <a:rPr lang="pt-BR" sz="2800" dirty="0" smtClean="0"/>
              <a:t>É possível observar, que nem sempre a formação, como ocorre no Brasil, prepara o aluno para uma prática consistente, a qual requer grande conhecimento teórico e compromisso social, implícito na tarefa a que o psicopedagogo se propõe. Tal prática se baseia em conhecimentos de diversas áreas: Psicologia da Aprendizagem, Psicologia Genética, Teorias da Personalidade, Pedagogia, fundamentos de Biologia, fundamentos de (sic) </a:t>
            </a:r>
            <a:r>
              <a:rPr lang="pt-BR" sz="2800" dirty="0" err="1" smtClean="0"/>
              <a:t>Lingüística</a:t>
            </a:r>
            <a:r>
              <a:rPr lang="pt-BR" sz="2800" dirty="0" smtClean="0"/>
              <a:t>, fundamentos de Sociologia, fundamentos de Filosofia, fundamentos de Atendimento Psicopedagógico. Conhecimentos específicos dessas áreas, articulados, alicerçam a prática psicopedagógica.</a:t>
            </a:r>
          </a:p>
          <a:p>
            <a:pPr algn="just"/>
            <a:endParaRPr lang="pt-BR" sz="2800" dirty="0"/>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endParaRPr lang="pt-BR" dirty="0"/>
          </a:p>
        </p:txBody>
      </p:sp>
      <p:pic>
        <p:nvPicPr>
          <p:cNvPr id="27652" name="il_fi" descr="http://www.pousadalara.com.br/uploads/2010/07/telefone.jpg"/>
          <p:cNvPicPr>
            <a:picLocks noChangeAspect="1" noChangeArrowheads="1"/>
          </p:cNvPicPr>
          <p:nvPr/>
        </p:nvPicPr>
        <p:blipFill>
          <a:blip r:embed="rId2" cstate="print"/>
          <a:srcRect/>
          <a:stretch>
            <a:fillRect/>
          </a:stretch>
        </p:blipFill>
        <p:spPr bwMode="auto">
          <a:xfrm>
            <a:off x="3779912" y="1196752"/>
            <a:ext cx="1314450" cy="1314450"/>
          </a:xfrm>
          <a:prstGeom prst="rect">
            <a:avLst/>
          </a:prstGeom>
          <a:noFill/>
        </p:spPr>
      </p:pic>
      <p:pic>
        <p:nvPicPr>
          <p:cNvPr id="27651" name="Picture 3" descr="http://www.novotempo.org.br/advir/wp-content/uploads/2009/09/tesoura.jpg"/>
          <p:cNvPicPr>
            <a:picLocks noChangeAspect="1" noChangeArrowheads="1"/>
          </p:cNvPicPr>
          <p:nvPr/>
        </p:nvPicPr>
        <p:blipFill>
          <a:blip r:embed="rId3" cstate="print"/>
          <a:srcRect/>
          <a:stretch>
            <a:fillRect/>
          </a:stretch>
        </p:blipFill>
        <p:spPr bwMode="auto">
          <a:xfrm>
            <a:off x="683568" y="1340768"/>
            <a:ext cx="1095375" cy="857250"/>
          </a:xfrm>
          <a:prstGeom prst="rect">
            <a:avLst/>
          </a:prstGeom>
          <a:noFill/>
        </p:spPr>
      </p:pic>
      <p:pic>
        <p:nvPicPr>
          <p:cNvPr id="27650" name="Picture 2" descr="http://4.bp.blogspot.com/_p4zc5dKV1pU/SkvJ0M0uO9I/AAAAAAAAAhQ/WDxkpgU51BY/s320/oculos-de-grau-12016-9190-thumb-280.jpg"/>
          <p:cNvPicPr>
            <a:picLocks noChangeAspect="1" noChangeArrowheads="1"/>
          </p:cNvPicPr>
          <p:nvPr/>
        </p:nvPicPr>
        <p:blipFill>
          <a:blip r:embed="rId4" cstate="print"/>
          <a:srcRect/>
          <a:stretch>
            <a:fillRect/>
          </a:stretch>
        </p:blipFill>
        <p:spPr bwMode="auto">
          <a:xfrm>
            <a:off x="3923928" y="3068960"/>
            <a:ext cx="1333500" cy="1333500"/>
          </a:xfrm>
          <a:prstGeom prst="rect">
            <a:avLst/>
          </a:prstGeom>
          <a:noFill/>
        </p:spPr>
      </p:pic>
      <p:pic>
        <p:nvPicPr>
          <p:cNvPr id="27649" name="Picture 1" descr="http://3.bp.blogspot.com/_1pI5E48vOdg/TMWDs2ozR7I/AAAAAAAAAGE/EXf47-jyCt8/s1600/envelope-x.jpg"/>
          <p:cNvPicPr>
            <a:picLocks noChangeAspect="1" noChangeArrowheads="1"/>
          </p:cNvPicPr>
          <p:nvPr/>
        </p:nvPicPr>
        <p:blipFill>
          <a:blip r:embed="rId5" cstate="print"/>
          <a:srcRect/>
          <a:stretch>
            <a:fillRect/>
          </a:stretch>
        </p:blipFill>
        <p:spPr bwMode="auto">
          <a:xfrm>
            <a:off x="755576" y="3212976"/>
            <a:ext cx="1181100" cy="666750"/>
          </a:xfrm>
          <a:prstGeom prst="rect">
            <a:avLst/>
          </a:prstGeom>
          <a:noFill/>
        </p:spPr>
      </p:pic>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Times New Roman" pitchFamily="18" charset="0"/>
              </a:rPr>
              <a:t>Coloque os nomes embaixo de cada figura (palavras).</a:t>
            </a:r>
            <a:endParaRPr kumimoji="0" lang="pt-BR" sz="600" b="0" i="0" u="none" strike="noStrike" cap="none" normalizeH="0" baseline="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endParaRPr>
          </a:p>
        </p:txBody>
      </p:sp>
      <p:sp>
        <p:nvSpPr>
          <p:cNvPr id="27654" name="Rectangle 6"/>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__________________________                      __________________________      </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
        <p:nvSpPr>
          <p:cNvPr id="27655" name="Rectangle 7"/>
          <p:cNvSpPr>
            <a:spLocks noChangeArrowheads="1"/>
          </p:cNvSpPr>
          <p:nvPr/>
        </p:nvSpPr>
        <p:spPr bwMode="auto">
          <a:xfrm>
            <a:off x="0" y="462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__________________________                       __________________________</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pic>
        <p:nvPicPr>
          <p:cNvPr id="27657" name="il_fi" descr="http://odia.terra.com.br/blog/miltoncunha/images/avi%C3%A3o.jpg"/>
          <p:cNvPicPr>
            <a:picLocks noChangeAspect="1" noChangeArrowheads="1"/>
          </p:cNvPicPr>
          <p:nvPr/>
        </p:nvPicPr>
        <p:blipFill>
          <a:blip r:embed="rId6" cstate="print"/>
          <a:srcRect/>
          <a:stretch>
            <a:fillRect/>
          </a:stretch>
        </p:blipFill>
        <p:spPr bwMode="auto">
          <a:xfrm>
            <a:off x="3491880" y="4797152"/>
            <a:ext cx="1562100" cy="990600"/>
          </a:xfrm>
          <a:prstGeom prst="rect">
            <a:avLst/>
          </a:prstGeom>
          <a:noFill/>
        </p:spPr>
      </p:pic>
      <p:pic>
        <p:nvPicPr>
          <p:cNvPr id="27656" name="Picture 8" descr="http://www.reocities.com/CollegePark/Square/8901/caderno.jpg"/>
          <p:cNvPicPr>
            <a:picLocks noChangeAspect="1" noChangeArrowheads="1"/>
          </p:cNvPicPr>
          <p:nvPr/>
        </p:nvPicPr>
        <p:blipFill>
          <a:blip r:embed="rId7" cstate="print"/>
          <a:srcRect/>
          <a:stretch>
            <a:fillRect/>
          </a:stretch>
        </p:blipFill>
        <p:spPr bwMode="auto">
          <a:xfrm>
            <a:off x="1043608" y="4653136"/>
            <a:ext cx="781050" cy="1047750"/>
          </a:xfrm>
          <a:prstGeom prst="rect">
            <a:avLst/>
          </a:prstGeom>
          <a:noFill/>
        </p:spPr>
      </p:pic>
      <p:sp>
        <p:nvSpPr>
          <p:cNvPr id="276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7659" name="Rectangle 11">
            <a:hlinkClick r:id="rId8"/>
          </p:cNvPr>
          <p:cNvSpPr>
            <a:spLocks noChangeArrowheads="1"/>
          </p:cNvSpPr>
          <p:nvPr/>
        </p:nvSpPr>
        <p:spPr bwMode="auto">
          <a:xfrm>
            <a:off x="216024" y="6043354"/>
            <a:ext cx="644420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Arial" pitchFamily="34" charset="0"/>
                <a:ea typeface="Times New Roman" pitchFamily="18" charset="0"/>
              </a:rPr>
              <a:t>_________________________                        __________________________                </a:t>
            </a:r>
            <a:endParaRPr kumimoji="0" lang="pt-BR"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706090"/>
          </a:xfrm>
        </p:spPr>
        <p:txBody>
          <a:bodyPr>
            <a:normAutofit fontScale="90000"/>
          </a:bodyPr>
          <a:lstStyle/>
          <a:p>
            <a:pPr algn="ctr"/>
            <a:r>
              <a:rPr lang="pt-BR" dirty="0" smtClean="0">
                <a:solidFill>
                  <a:schemeClr val="tx1"/>
                </a:solidFill>
              </a:rPr>
              <a:t>Redação (fazer em papel </a:t>
            </a:r>
            <a:r>
              <a:rPr lang="pt-BR" dirty="0" err="1" smtClean="0">
                <a:solidFill>
                  <a:schemeClr val="tx1"/>
                </a:solidFill>
              </a:rPr>
              <a:t>sulfite</a:t>
            </a:r>
            <a:r>
              <a:rPr lang="pt-BR" dirty="0" smtClean="0">
                <a:solidFill>
                  <a:schemeClr val="tx1"/>
                </a:solidFill>
              </a:rPr>
              <a:t> branco com carbono).</a:t>
            </a:r>
            <a:endParaRPr lang="pt-BR" dirty="0">
              <a:solidFill>
                <a:schemeClr val="tx1"/>
              </a:solidFill>
            </a:endParaRPr>
          </a:p>
        </p:txBody>
      </p:sp>
      <p:sp>
        <p:nvSpPr>
          <p:cNvPr id="3" name="Espaço Reservado para Conteúdo 2"/>
          <p:cNvSpPr>
            <a:spLocks noGrp="1"/>
          </p:cNvSpPr>
          <p:nvPr>
            <p:ph sz="quarter" idx="1"/>
          </p:nvPr>
        </p:nvSpPr>
        <p:spPr>
          <a:xfrm>
            <a:off x="179512" y="980728"/>
            <a:ext cx="3034680" cy="964704"/>
          </a:xfrm>
        </p:spPr>
        <p:txBody>
          <a:bodyPr>
            <a:normAutofit fontScale="70000" lnSpcReduction="20000"/>
          </a:bodyPr>
          <a:lstStyle/>
          <a:p>
            <a:r>
              <a:rPr lang="pt-BR" dirty="0" smtClean="0"/>
              <a:t>Observe bem a gravura.</a:t>
            </a:r>
          </a:p>
          <a:p>
            <a:r>
              <a:rPr lang="pt-BR" dirty="0" smtClean="0"/>
              <a:t>Dê um título para ela.</a:t>
            </a:r>
          </a:p>
          <a:p>
            <a:r>
              <a:rPr lang="pt-BR" dirty="0" smtClean="0"/>
              <a:t>Faça uma redação.</a:t>
            </a:r>
          </a:p>
          <a:p>
            <a:endParaRPr lang="pt-BR" dirty="0"/>
          </a:p>
        </p:txBody>
      </p:sp>
      <p:pic>
        <p:nvPicPr>
          <p:cNvPr id="25601" name="il_fi" descr="http://2.bp.blogspot.com/_rpTJOw8xm4E/THFHLVEJFoI/AAAAAAAAAHw/kTpdMxa7JeA/s1600/praia%5B1%5D.jpg"/>
          <p:cNvPicPr>
            <a:picLocks noChangeAspect="1" noChangeArrowheads="1"/>
          </p:cNvPicPr>
          <p:nvPr/>
        </p:nvPicPr>
        <p:blipFill>
          <a:blip r:embed="rId2" cstate="print"/>
          <a:srcRect/>
          <a:stretch>
            <a:fillRect/>
          </a:stretch>
        </p:blipFill>
        <p:spPr bwMode="auto">
          <a:xfrm>
            <a:off x="1547664" y="1916832"/>
            <a:ext cx="5857875" cy="4781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20688"/>
            <a:ext cx="7467600" cy="288032"/>
          </a:xfrm>
        </p:spPr>
        <p:txBody>
          <a:bodyPr>
            <a:normAutofit fontScale="90000"/>
          </a:bodyPr>
          <a:lstStyle/>
          <a:p>
            <a:r>
              <a:rPr lang="pt-BR" b="1" dirty="0" smtClean="0">
                <a:solidFill>
                  <a:schemeClr val="tx1"/>
                </a:solidFill>
              </a:rPr>
              <a:t>Referência Bibliográfica:</a:t>
            </a:r>
            <a:r>
              <a:rPr lang="pt-BR" dirty="0" smtClean="0">
                <a:solidFill>
                  <a:schemeClr val="tx1"/>
                </a:solidFill>
              </a:rPr>
              <a:t/>
            </a:r>
            <a:br>
              <a:rPr lang="pt-BR" dirty="0" smtClean="0">
                <a:solidFill>
                  <a:schemeClr val="tx1"/>
                </a:solidFill>
              </a:rPr>
            </a:br>
            <a:endParaRPr lang="pt-BR" dirty="0">
              <a:solidFill>
                <a:schemeClr val="tx1"/>
              </a:solidFill>
            </a:endParaRPr>
          </a:p>
        </p:txBody>
      </p:sp>
      <p:sp>
        <p:nvSpPr>
          <p:cNvPr id="3" name="Espaço Reservado para Conteúdo 2"/>
          <p:cNvSpPr>
            <a:spLocks noGrp="1"/>
          </p:cNvSpPr>
          <p:nvPr>
            <p:ph sz="quarter" idx="1"/>
          </p:nvPr>
        </p:nvSpPr>
        <p:spPr>
          <a:xfrm>
            <a:off x="323528" y="548680"/>
            <a:ext cx="8147248" cy="6192688"/>
          </a:xfrm>
        </p:spPr>
        <p:txBody>
          <a:bodyPr numCol="2">
            <a:normAutofit fontScale="47500" lnSpcReduction="20000"/>
          </a:bodyPr>
          <a:lstStyle/>
          <a:p>
            <a:pPr algn="just"/>
            <a:r>
              <a:rPr lang="pt-BR" b="1" dirty="0" smtClean="0"/>
              <a:t>BOSSA, Nadia Aparecida e OLIVEIRA, Vera Barros de. Avaliação Psicopedagógica da Criança de sete</a:t>
            </a:r>
            <a:r>
              <a:rPr lang="pt-BR" dirty="0" smtClean="0"/>
              <a:t> </a:t>
            </a:r>
            <a:r>
              <a:rPr lang="pt-BR" b="1" dirty="0" smtClean="0"/>
              <a:t>a onze anos. Petrópolis, RJ: Vozes, 1996. 4ª ed.</a:t>
            </a:r>
          </a:p>
          <a:p>
            <a:pPr algn="just"/>
            <a:endParaRPr lang="pt-BR" dirty="0" smtClean="0"/>
          </a:p>
          <a:p>
            <a:r>
              <a:rPr lang="pt-BR" b="1" dirty="0" smtClean="0"/>
              <a:t>Provas operatórias de Piaget</a:t>
            </a:r>
          </a:p>
          <a:p>
            <a:r>
              <a:rPr lang="pt-BR" dirty="0" smtClean="0">
                <a:hlinkClick r:id="rId2"/>
              </a:rPr>
              <a:t>http://repositorio-aberto.up.pt/bitstream/10216/19867/2/59442.pdf</a:t>
            </a:r>
            <a:endParaRPr lang="pt-BR" b="1" dirty="0" smtClean="0"/>
          </a:p>
          <a:p>
            <a:r>
              <a:rPr lang="pt-BR" b="1" dirty="0" smtClean="0"/>
              <a:t>Avaliação cognitiva</a:t>
            </a:r>
          </a:p>
          <a:p>
            <a:r>
              <a:rPr lang="pt-BR" dirty="0" smtClean="0">
                <a:hlinkClick r:id="rId3"/>
              </a:rPr>
              <a:t>http://www.logistica-iec.com.br/protocolos%20de%20testes.</a:t>
            </a:r>
            <a:r>
              <a:rPr lang="pt-BR" dirty="0" err="1" smtClean="0">
                <a:hlinkClick r:id="rId3"/>
              </a:rPr>
              <a:t>pdf</a:t>
            </a:r>
            <a:endParaRPr lang="pt-BR" b="1" dirty="0" smtClean="0"/>
          </a:p>
          <a:p>
            <a:r>
              <a:rPr lang="pt-BR" b="1" dirty="0" smtClean="0"/>
              <a:t>Técnicas de intervenção psicopedagógica.</a:t>
            </a:r>
          </a:p>
          <a:p>
            <a:r>
              <a:rPr lang="pt-BR" dirty="0" smtClean="0">
                <a:hlinkClick r:id="rId4"/>
              </a:rPr>
              <a:t>http://ensinopedagogico.blogspot.com.br/2010/12/tecnicas-de-intervencao-psicopedagogica.html</a:t>
            </a:r>
            <a:endParaRPr lang="pt-BR" dirty="0" smtClean="0"/>
          </a:p>
          <a:p>
            <a:r>
              <a:rPr lang="pt-BR" dirty="0" smtClean="0"/>
              <a:t> </a:t>
            </a:r>
          </a:p>
          <a:p>
            <a:r>
              <a:rPr lang="pt-BR" b="1" dirty="0" smtClean="0"/>
              <a:t>Intervenção na prática psicopedagógica: um estudo de caso</a:t>
            </a:r>
            <a:endParaRPr lang="pt-BR" dirty="0" smtClean="0"/>
          </a:p>
          <a:p>
            <a:r>
              <a:rPr lang="pt-BR" dirty="0" smtClean="0">
                <a:hlinkClick r:id="rId5"/>
              </a:rPr>
              <a:t>http://www.perspectivasonline.com.br/revista/2008vol2n7/volume%202(7)%20artigo1.</a:t>
            </a:r>
            <a:r>
              <a:rPr lang="pt-BR" dirty="0" err="1" smtClean="0">
                <a:hlinkClick r:id="rId5"/>
              </a:rPr>
              <a:t>pdf</a:t>
            </a:r>
            <a:endParaRPr lang="pt-BR" dirty="0" smtClean="0"/>
          </a:p>
          <a:p>
            <a:r>
              <a:rPr lang="pt-BR" dirty="0" smtClean="0"/>
              <a:t> </a:t>
            </a:r>
          </a:p>
          <a:p>
            <a:r>
              <a:rPr lang="pt-BR" b="1" dirty="0" smtClean="0"/>
              <a:t>Práticas psicopedagógicas</a:t>
            </a:r>
            <a:endParaRPr lang="pt-BR" dirty="0" smtClean="0"/>
          </a:p>
          <a:p>
            <a:r>
              <a:rPr lang="pt-BR" dirty="0" smtClean="0">
                <a:hlinkClick r:id="rId6"/>
              </a:rPr>
              <a:t>http://pepsic.bvsalud.org/pdf/psic/v9n2/v9n2a17.pdf</a:t>
            </a:r>
            <a:endParaRPr lang="pt-BR" dirty="0" smtClean="0"/>
          </a:p>
          <a:p>
            <a:r>
              <a:rPr lang="pt-BR" dirty="0" smtClean="0"/>
              <a:t> </a:t>
            </a:r>
          </a:p>
          <a:p>
            <a:r>
              <a:rPr lang="pt-BR" b="1" dirty="0" smtClean="0"/>
              <a:t>Dificuldades de leitura e escrita: uma intervenção Psicopedagógica</a:t>
            </a:r>
            <a:endParaRPr lang="pt-BR" dirty="0" smtClean="0"/>
          </a:p>
          <a:p>
            <a:r>
              <a:rPr lang="pt-BR" dirty="0" smtClean="0">
                <a:hlinkClick r:id="rId7"/>
              </a:rPr>
              <a:t>http://www.educonufs.com.br/vcoloquio/cdcoloquio/cdroom/eixo%2014/</a:t>
            </a:r>
            <a:r>
              <a:rPr lang="pt-BR" dirty="0" err="1" smtClean="0">
                <a:hlinkClick r:id="rId7"/>
              </a:rPr>
              <a:t>pdf</a:t>
            </a:r>
            <a:r>
              <a:rPr lang="pt-BR" dirty="0" smtClean="0">
                <a:hlinkClick r:id="rId7"/>
              </a:rPr>
              <a:t>/</a:t>
            </a:r>
            <a:r>
              <a:rPr lang="pt-BR" dirty="0" err="1" smtClean="0">
                <a:hlinkClick r:id="rId7"/>
              </a:rPr>
              <a:t>microsoft</a:t>
            </a:r>
            <a:r>
              <a:rPr lang="pt-BR" dirty="0" smtClean="0">
                <a:hlinkClick r:id="rId7"/>
              </a:rPr>
              <a:t>%20word%20-%20dificuldades%20de%20leitura%20e%20escrita.</a:t>
            </a:r>
            <a:r>
              <a:rPr lang="pt-BR" dirty="0" err="1" smtClean="0">
                <a:hlinkClick r:id="rId7"/>
              </a:rPr>
              <a:t>pdf</a:t>
            </a:r>
            <a:endParaRPr lang="pt-BR" dirty="0" smtClean="0"/>
          </a:p>
          <a:p>
            <a:r>
              <a:rPr lang="pt-BR" dirty="0" smtClean="0"/>
              <a:t> </a:t>
            </a:r>
          </a:p>
          <a:p>
            <a:r>
              <a:rPr lang="pt-BR" b="1" dirty="0" smtClean="0"/>
              <a:t>Introdução A Psicopedagogia</a:t>
            </a:r>
            <a:endParaRPr lang="pt-BR" dirty="0" smtClean="0"/>
          </a:p>
          <a:p>
            <a:r>
              <a:rPr lang="pt-BR" dirty="0" smtClean="0">
                <a:hlinkClick r:id="rId8"/>
              </a:rPr>
              <a:t>http://www.faculdadesequipe.com.br/arquivos/06d6081943cc58f81743b87818a25c37047f15cc.pdf</a:t>
            </a:r>
            <a:endParaRPr lang="pt-BR" dirty="0" smtClean="0"/>
          </a:p>
          <a:p>
            <a:r>
              <a:rPr lang="pt-BR" dirty="0" smtClean="0"/>
              <a:t> </a:t>
            </a:r>
          </a:p>
          <a:p>
            <a:r>
              <a:rPr lang="pt-BR" b="1" dirty="0" smtClean="0"/>
              <a:t>Psicopedagogia: algumas considerações Teóricas e práticas</a:t>
            </a:r>
            <a:endParaRPr lang="pt-BR" dirty="0" smtClean="0"/>
          </a:p>
          <a:p>
            <a:r>
              <a:rPr lang="pt-BR" dirty="0" smtClean="0"/>
              <a:t> </a:t>
            </a:r>
          </a:p>
          <a:p>
            <a:r>
              <a:rPr lang="pt-BR" dirty="0" smtClean="0">
                <a:hlinkClick r:id="rId9"/>
              </a:rPr>
              <a:t>http://site.unitau.br//scripts/prppg/humanas/download/psicopedagogia-n1-1999.pdf</a:t>
            </a:r>
            <a:endParaRPr lang="pt-BR" dirty="0" smtClean="0"/>
          </a:p>
          <a:p>
            <a:r>
              <a:rPr lang="pt-BR" dirty="0" smtClean="0"/>
              <a:t> </a:t>
            </a:r>
          </a:p>
          <a:p>
            <a:r>
              <a:rPr lang="pt-BR" b="1" dirty="0" smtClean="0"/>
              <a:t>Psicopedagogia: aparando arestas pela história</a:t>
            </a:r>
            <a:endParaRPr lang="pt-BR" dirty="0" smtClean="0"/>
          </a:p>
          <a:p>
            <a:r>
              <a:rPr lang="pt-BR" dirty="0" smtClean="0">
                <a:hlinkClick r:id="rId10"/>
              </a:rPr>
              <a:t>http://sites.unifra.br/portals/35/artigos/2007/vol_1/v-psicopedagogia[baixa].</a:t>
            </a:r>
            <a:r>
              <a:rPr lang="pt-BR" dirty="0" err="1" smtClean="0">
                <a:hlinkClick r:id="rId10"/>
              </a:rPr>
              <a:t>pdf</a:t>
            </a:r>
            <a:endParaRPr lang="pt-BR" dirty="0" smtClean="0"/>
          </a:p>
          <a:p>
            <a:r>
              <a:rPr lang="pt-BR" dirty="0" smtClean="0"/>
              <a:t> </a:t>
            </a:r>
          </a:p>
          <a:p>
            <a:r>
              <a:rPr lang="pt-BR" b="1" dirty="0" smtClean="0"/>
              <a:t>Psicopedagogia: um conhecimento em contínuo Processo de construção</a:t>
            </a:r>
            <a:endParaRPr lang="pt-BR" dirty="0" smtClean="0"/>
          </a:p>
          <a:p>
            <a:r>
              <a:rPr lang="pt-BR" dirty="0" smtClean="0">
                <a:hlinkClick r:id="rId11"/>
              </a:rPr>
              <a:t>http://casadopsicologo.com.br/livro.psicopedagogia.pdf</a:t>
            </a:r>
            <a:endParaRPr lang="pt-BR" dirty="0" smtClean="0"/>
          </a:p>
          <a:p>
            <a:r>
              <a:rPr lang="pt-BR" dirty="0" smtClean="0"/>
              <a:t> </a:t>
            </a:r>
          </a:p>
          <a:p>
            <a:r>
              <a:rPr lang="pt-BR" b="1" dirty="0" smtClean="0"/>
              <a:t>Sistema de apoio cognitivo para análise Psicopedagógica</a:t>
            </a:r>
            <a:endParaRPr lang="pt-BR" dirty="0" smtClean="0"/>
          </a:p>
          <a:p>
            <a:r>
              <a:rPr lang="pt-BR" dirty="0" smtClean="0">
                <a:hlinkClick r:id="rId12"/>
              </a:rPr>
              <a:t>http://guaiba.ulbra.tche.br/documentos_cursos/sistemas/tcc_estagio/tccii_2007_1/seminario_geandre.pdf</a:t>
            </a:r>
            <a:endParaRPr lang="pt-BR" dirty="0" smtClean="0"/>
          </a:p>
          <a:p>
            <a:r>
              <a:rPr lang="pt-BR" dirty="0" smtClean="0"/>
              <a:t> </a:t>
            </a:r>
          </a:p>
          <a:p>
            <a:r>
              <a:rPr lang="pt-BR" b="1" dirty="0" smtClean="0"/>
              <a:t>Afetividade, cognição e conduta na prova operatória de seriação</a:t>
            </a:r>
            <a:endParaRPr lang="pt-BR" dirty="0" smtClean="0"/>
          </a:p>
          <a:p>
            <a:r>
              <a:rPr lang="pt-BR" dirty="0" smtClean="0">
                <a:hlinkClick r:id="rId13"/>
              </a:rPr>
              <a:t>http://www2.marilia.unesp.br/revistas/index.</a:t>
            </a:r>
            <a:r>
              <a:rPr lang="pt-BR" dirty="0" err="1" smtClean="0">
                <a:hlinkClick r:id="rId13"/>
              </a:rPr>
              <a:t>php</a:t>
            </a:r>
            <a:r>
              <a:rPr lang="pt-BR" dirty="0" smtClean="0">
                <a:hlinkClick r:id="rId13"/>
              </a:rPr>
              <a:t>/</a:t>
            </a:r>
            <a:r>
              <a:rPr lang="pt-BR" dirty="0" err="1" smtClean="0">
                <a:hlinkClick r:id="rId13"/>
              </a:rPr>
              <a:t>scheme</a:t>
            </a:r>
            <a:r>
              <a:rPr lang="pt-BR" dirty="0" smtClean="0">
                <a:hlinkClick r:id="rId13"/>
              </a:rPr>
              <a:t>/</a:t>
            </a:r>
            <a:r>
              <a:rPr lang="pt-BR" dirty="0" err="1" smtClean="0">
                <a:hlinkClick r:id="rId13"/>
              </a:rPr>
              <a:t>article</a:t>
            </a:r>
            <a:r>
              <a:rPr lang="pt-BR" dirty="0" smtClean="0">
                <a:hlinkClick r:id="rId13"/>
              </a:rPr>
              <a:t>/</a:t>
            </a:r>
            <a:r>
              <a:rPr lang="pt-BR" dirty="0" err="1" smtClean="0">
                <a:hlinkClick r:id="rId13"/>
              </a:rPr>
              <a:t>viewfile</a:t>
            </a:r>
            <a:r>
              <a:rPr lang="pt-BR" dirty="0" smtClean="0">
                <a:hlinkClick r:id="rId13"/>
              </a:rPr>
              <a:t>/584/468</a:t>
            </a:r>
            <a:endParaRPr lang="pt-BR" dirty="0" smtClean="0"/>
          </a:p>
          <a:p>
            <a:r>
              <a:rPr lang="pt-BR" dirty="0" smtClean="0"/>
              <a:t> </a:t>
            </a:r>
          </a:p>
          <a:p>
            <a:r>
              <a:rPr lang="pt-BR" b="1" dirty="0" smtClean="0"/>
              <a:t>O uso de brinquedos e jogos na intervenção psicopedagógica de Crianças com necessidades especiais</a:t>
            </a:r>
            <a:endParaRPr lang="pt-BR" dirty="0" smtClean="0"/>
          </a:p>
          <a:p>
            <a:r>
              <a:rPr lang="pt-BR" dirty="0" smtClean="0">
                <a:hlinkClick r:id="rId14"/>
              </a:rPr>
              <a:t>http://www.educacao.salvador.ba.gov.br/site/documentos/espaco-virtual/espaco-educar/educacao-especial/artigos/ousode~1.</a:t>
            </a:r>
            <a:r>
              <a:rPr lang="pt-BR" dirty="0" err="1" smtClean="0">
                <a:hlinkClick r:id="rId14"/>
              </a:rPr>
              <a:t>pdf</a:t>
            </a:r>
            <a:endParaRPr lang="pt-B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179512" y="1052736"/>
            <a:ext cx="8219256" cy="5544616"/>
          </a:xfrm>
        </p:spPr>
        <p:txBody>
          <a:bodyPr>
            <a:normAutofit/>
          </a:bodyPr>
          <a:lstStyle/>
          <a:p>
            <a:pPr algn="just"/>
            <a:r>
              <a:rPr lang="pt-BR" dirty="0" smtClean="0"/>
              <a:t>“...historicamente a Psicopedagogia surgiu na fronteira entre a Pedagogia e Psicologia, a partir das necessidades de atendimentos de crianças com ‘distúrbios de aprendizagem’, consideradas inaptas dentro do sistema educacional convencional" (KIQUEL, 1991, p. 22). " Os </a:t>
            </a:r>
            <a:r>
              <a:rPr lang="pt-BR" u="sng" dirty="0" smtClean="0"/>
              <a:t>fatores etiológicos </a:t>
            </a:r>
            <a:r>
              <a:rPr lang="pt-BR" dirty="0" smtClean="0"/>
              <a:t>utilizados para explicar índices alarmantes do fracasso escolar envolviam quase que exclusivamente fatores individuais como desnutrição, problemas neurológicos, psicológicos, etc. "No Brasil, particularmente durante a década de 70, foi amplamente difundido o rótulo de Disfunção Cerebral Mínima para as crianças que apresentavam, como sintoma proeminente, distúrbios na escolaridade.</a:t>
            </a:r>
          </a:p>
          <a:p>
            <a:endParaRPr lang="pt-BR" dirty="0"/>
          </a:p>
        </p:txBody>
      </p:sp>
      <p:sp>
        <p:nvSpPr>
          <p:cNvPr id="17409" name="Rectangle 1"/>
          <p:cNvSpPr>
            <a:spLocks noChangeArrowheads="1"/>
          </p:cNvSpPr>
          <p:nvPr/>
        </p:nvSpPr>
        <p:spPr bwMode="auto">
          <a:xfrm>
            <a:off x="467544" y="268868"/>
            <a:ext cx="79208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FUNDAMENTOS DA PSICOPEDAGOGIA</a:t>
            </a:r>
            <a:endParaRPr kumimoji="0" lang="pt-BR" sz="3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836712"/>
            <a:ext cx="7467600" cy="274042"/>
          </a:xfrm>
        </p:spPr>
        <p:txBody>
          <a:bodyPr>
            <a:noAutofit/>
          </a:bodyPr>
          <a:lstStyle/>
          <a:p>
            <a:pPr algn="ctr"/>
            <a:r>
              <a:rPr lang="pt-BR" sz="4000" dirty="0" smtClean="0">
                <a:solidFill>
                  <a:schemeClr val="tx1"/>
                </a:solidFill>
              </a:rPr>
              <a:t>Origem da Psicopedagogia</a:t>
            </a:r>
            <a:endParaRPr lang="pt-BR" sz="4000" dirty="0">
              <a:solidFill>
                <a:schemeClr val="tx1"/>
              </a:solidFill>
            </a:endParaRPr>
          </a:p>
        </p:txBody>
      </p:sp>
      <p:sp>
        <p:nvSpPr>
          <p:cNvPr id="3" name="Espaço Reservado para Conteúdo 2"/>
          <p:cNvSpPr>
            <a:spLocks noGrp="1"/>
          </p:cNvSpPr>
          <p:nvPr>
            <p:ph sz="quarter" idx="1"/>
          </p:nvPr>
        </p:nvSpPr>
        <p:spPr>
          <a:xfrm>
            <a:off x="683568" y="1844824"/>
            <a:ext cx="7467600" cy="4104456"/>
          </a:xfrm>
        </p:spPr>
        <p:txBody>
          <a:bodyPr/>
          <a:lstStyle/>
          <a:p>
            <a:pPr algn="just"/>
            <a:r>
              <a:rPr lang="pt-BR" dirty="0" smtClean="0"/>
              <a:t>O nascimento da Psicopedagogia ocorreu na Europa do século X X. Todavia, o ano preciso ainda não é um dado consensual na literatura. Segundo Andrade (2004), ele teria acontecido na década de 1920, momento em que se instituiu o primeiro Centro de Psicopedagogia do mundo. Ligado ao pensamento psicanalítico de Lacan, tal centro, de acordo com a autora, fundamentou aquilo que posteriormente foi nomeado de Psicopedagogia Clínica.</a:t>
            </a:r>
            <a:endParaRPr lang="pt-BR"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23528" y="548680"/>
            <a:ext cx="8219256" cy="5925272"/>
          </a:xfrm>
        </p:spPr>
        <p:txBody>
          <a:bodyPr/>
          <a:lstStyle/>
          <a:p>
            <a:pPr algn="just"/>
            <a:r>
              <a:rPr lang="pt-BR" dirty="0" smtClean="0"/>
              <a:t>Foi a Argentina a maior influenciadora da Psicopedagogia brasileira, notadamente a partir dos anos 60, momento em que vários países latinos contavam com governos ditatoriais e vivenciavam a lógica do medo e do silêncio em seus territórios. Por essa razão, a Psicopedagogia chegou até nós de forma clandestina, por </a:t>
            </a:r>
            <a:r>
              <a:rPr lang="pt-BR" dirty="0" err="1" smtClean="0"/>
              <a:t>intermé-dio</a:t>
            </a:r>
            <a:r>
              <a:rPr lang="pt-BR" dirty="0" smtClean="0"/>
              <a:t> de seus exilados políticos (ANDRADE, 2004).</a:t>
            </a:r>
          </a:p>
          <a:p>
            <a:pPr algn="just">
              <a:buNone/>
            </a:pPr>
            <a:endParaRPr lang="pt-BR" dirty="0" smtClean="0"/>
          </a:p>
          <a:p>
            <a:pPr algn="just"/>
            <a:r>
              <a:rPr lang="pt-BR" dirty="0" smtClean="0"/>
              <a:t>Sob tais influências, igualmente ao que ocorria naquele país, a Psicopedagogia brasileira também se construiu sob um enfoque médico-pedagógico e com uma natureza mais prática do que acadêmica. </a:t>
            </a:r>
            <a:endParaRPr lang="pt-BR"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chemeClr val="tx1"/>
                </a:solidFill>
              </a:rPr>
              <a:t>Base regulamentar do profissional Psicopedagogo</a:t>
            </a:r>
            <a:endParaRPr lang="pt-BR" dirty="0">
              <a:solidFill>
                <a:schemeClr val="tx1"/>
              </a:solidFill>
            </a:endParaRPr>
          </a:p>
        </p:txBody>
      </p:sp>
      <p:sp>
        <p:nvSpPr>
          <p:cNvPr id="3" name="Espaço Reservado para Conteúdo 2"/>
          <p:cNvSpPr>
            <a:spLocks noGrp="1"/>
          </p:cNvSpPr>
          <p:nvPr>
            <p:ph sz="quarter" idx="1"/>
          </p:nvPr>
        </p:nvSpPr>
        <p:spPr/>
        <p:txBody>
          <a:bodyPr>
            <a:normAutofit/>
          </a:bodyPr>
          <a:lstStyle/>
          <a:p>
            <a:pPr algn="just"/>
            <a:r>
              <a:rPr lang="pt-BR" dirty="0" smtClean="0"/>
              <a:t>...vale frisar que a profissão de psicopedagogo ainda não foi nacionalmente regulamentada. Pela Classificação Brasileira de Ocupações, o psicopedagogo é apenas membro da família dos “Programadores, Avaliadores e Orientadores de Ensino”, que é composta por coordenador pedagógico, orientador educacional, pedagogo, professor de técnicas e recursos audiovisuais, supervisor de ensino e psicopedagogo. (2009, p. 13)</a:t>
            </a:r>
          </a:p>
          <a:p>
            <a:pPr algn="just">
              <a:buNone/>
            </a:pPr>
            <a:endParaRPr lang="pt-BR" dirty="0" smtClean="0"/>
          </a:p>
          <a:p>
            <a:pPr algn="just"/>
            <a:r>
              <a:rPr lang="pt-BR" sz="1050" dirty="0" smtClean="0"/>
              <a:t>(PSICOPEDAGOGIA: APARANDO ARESTAS PELA HISTÓRIA. Disponível em: </a:t>
            </a:r>
            <a:r>
              <a:rPr lang="pt-BR" sz="1050" dirty="0" smtClean="0">
                <a:hlinkClick r:id="rId2"/>
              </a:rPr>
              <a:t>http://sites.unifra.br/Portals/35/Artigos/2007/Vol_1/V-PSICOPEDAGOGIA[BAIXA].</a:t>
            </a:r>
            <a:r>
              <a:rPr lang="pt-BR" sz="1050" dirty="0" err="1" smtClean="0">
                <a:hlinkClick r:id="rId2"/>
              </a:rPr>
              <a:t>pdf</a:t>
            </a:r>
            <a:r>
              <a:rPr lang="pt-BR" sz="1050" dirty="0" smtClean="0">
                <a:hlinkClick r:id="rId2"/>
              </a:rPr>
              <a:t> </a:t>
            </a:r>
            <a:r>
              <a:rPr lang="pt-BR" sz="1050" dirty="0" smtClean="0"/>
              <a:t> Acesso 25 de julho de 2012).</a:t>
            </a:r>
            <a:endParaRPr lang="pt-BR" sz="105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223</TotalTime>
  <Words>3135</Words>
  <Application>Microsoft Office PowerPoint</Application>
  <PresentationFormat>Apresentação na tela (4:3)</PresentationFormat>
  <Paragraphs>392</Paragraphs>
  <Slides>52</Slides>
  <Notes>0</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Balcão Envidraçado</vt:lpstr>
      <vt:lpstr>INSTRUMENTOS PARA AVALIAÇÃO EM PSICOPEDAGOGIA</vt:lpstr>
      <vt:lpstr>A PSICOPEDAGOGIA NO BRASIL </vt:lpstr>
      <vt:lpstr>Slide 3</vt:lpstr>
      <vt:lpstr>Slide 4</vt:lpstr>
      <vt:lpstr>Slide 5</vt:lpstr>
      <vt:lpstr>Slide 6</vt:lpstr>
      <vt:lpstr>Origem da Psicopedagogia</vt:lpstr>
      <vt:lpstr>Slide 8</vt:lpstr>
      <vt:lpstr>Base regulamentar do profissional Psicopedagogo</vt:lpstr>
      <vt:lpstr>Slide 10</vt:lpstr>
      <vt:lpstr>Slide 11</vt:lpstr>
      <vt:lpstr>TEORIAS QUE EMBASAM O TRABALHO PSICOPEDAGÓGICO</vt:lpstr>
      <vt:lpstr>Slide 13</vt:lpstr>
      <vt:lpstr>Slide 14</vt:lpstr>
      <vt:lpstr>O CAMPO DE ATUAÇÃO DA PSICOPEDAGOGIA </vt:lpstr>
      <vt:lpstr>Slide 16</vt:lpstr>
      <vt:lpstr>Epistemologia genética</vt:lpstr>
      <vt:lpstr>Estrutura e aprendizagem</vt:lpstr>
      <vt:lpstr>Estágios do Desenvolvimento</vt:lpstr>
      <vt:lpstr>Provas operatórias de piaget</vt:lpstr>
      <vt:lpstr>SISTEMA DE AVALIAÇÃO EM   PSICOMOTRICIDADE  </vt:lpstr>
      <vt:lpstr>SISTEMA DE AVALIAÇÃO PSICOMOTORA (6 A 11 ANOS) </vt:lpstr>
      <vt:lpstr>2ª  Parte desenho cromático </vt:lpstr>
      <vt:lpstr>TESTE DE EMITAÇÃO DE GESTOS - BÈRGÉS LEZINE (6 a 11 ANOS) </vt:lpstr>
      <vt:lpstr>Slide 25</vt:lpstr>
      <vt:lpstr>Esquema e Imagem corporal</vt:lpstr>
      <vt:lpstr>Lateralização – Dominância Lateral de mão </vt:lpstr>
      <vt:lpstr>Equilibração – especifique sim, não e as vezes</vt:lpstr>
      <vt:lpstr>Dominância de olho – Cone – cartão e fecha dura (cartão) </vt:lpstr>
      <vt:lpstr>Dominância de Pé – Rebote (bola) </vt:lpstr>
      <vt:lpstr>Caixa de Texturas</vt:lpstr>
      <vt:lpstr>Sons</vt:lpstr>
      <vt:lpstr>Análise Síntese (quebra cabeça de 10 peças) </vt:lpstr>
      <vt:lpstr>FICHA SÍNTESE DOS TESTES </vt:lpstr>
      <vt:lpstr>Slide 35</vt:lpstr>
      <vt:lpstr>AVALIAÇÃO PSICOMOTORA </vt:lpstr>
      <vt:lpstr>Circule o carro grande. Risque o carro pequeno. </vt:lpstr>
      <vt:lpstr>Faça uma cruz nos lápis que estão dentro do retângulo e circule os que estão fora: </vt:lpstr>
      <vt:lpstr>Circule onde há muitas moedas e faça uma cruz onde há poucas moedas: </vt:lpstr>
      <vt:lpstr>Circule o livro do meio: </vt:lpstr>
      <vt:lpstr>  Risque o que está acima da casa e faça um círculo no que está embaixo da casa: </vt:lpstr>
      <vt:lpstr>Meses do ano. Dias da semana. Complete a sequência: </vt:lpstr>
      <vt:lpstr>Discriminação de cores primárias. Circule a bola vermelha, faça uma cruz na bola azul e faça um risco na bola amarela: </vt:lpstr>
      <vt:lpstr>Discriminação de cores secundárias e terciárias. Pinte: </vt:lpstr>
      <vt:lpstr>  Discriminação dos símbolos numéricos.Acima de 7 anos Leia os números. Risque o que se repete: </vt:lpstr>
      <vt:lpstr>Circule uma dezena de flores:Acima de 7 anos </vt:lpstr>
      <vt:lpstr>Slide 47</vt:lpstr>
      <vt:lpstr>Discriminação auditiva (lista de repetição de palavras) Atrás da criança, peça que ela repita as seguintes palavras:</vt:lpstr>
      <vt:lpstr>O peixinho vaidoso</vt:lpstr>
      <vt:lpstr>Slide 50</vt:lpstr>
      <vt:lpstr>Redação (fazer em papel sulfite branco com carbono).</vt:lpstr>
      <vt:lpstr>Referência Bibliográfica: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E INTERVENÇÃO EM PSICOPEDAGOGIA</dc:title>
  <dc:creator>Tiago</dc:creator>
  <cp:lastModifiedBy>Tiago</cp:lastModifiedBy>
  <cp:revision>24</cp:revision>
  <dcterms:created xsi:type="dcterms:W3CDTF">2012-07-26T14:19:38Z</dcterms:created>
  <dcterms:modified xsi:type="dcterms:W3CDTF">2013-05-16T17:59:47Z</dcterms:modified>
</cp:coreProperties>
</file>